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0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7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5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183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2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09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2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0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1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15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1E1A3-A541-45ED-A48A-C7EC1994F3ED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30243-D35F-4326-8582-B0AF581C5B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3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0%BE%D0%B4%D0%B5%D0%BA%D1%81_%D0%93%D1%96%D0%BF%D0%BF%D0%BE%D0%BA%D1%80%D0%B0%D1%82%D0%B0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k.wikipedia.org/wiki/%D0%95%D1%82%D0%B8%D0%BA%D0%B0" TargetMode="External"/><Relationship Id="rId4" Type="http://schemas.openxmlformats.org/officeDocument/2006/relationships/hyperlink" Target="https://uk.wikipedia.org/wiki/%D0%9F%D1%80%D0%B8%D1%81%D1%8F%D0%B3%D0%B0_%D0%93%D1%96%D0%BF%D0%BF%D0%BE%D0%BA%D1%80%D0%B0%D1%82%D0%B0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74" y="143691"/>
            <a:ext cx="2873829" cy="34355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9267" y="2573383"/>
            <a:ext cx="5786845" cy="3984171"/>
          </a:xfrm>
        </p:spPr>
        <p:txBody>
          <a:bodyPr>
            <a:normAutofit/>
          </a:bodyPr>
          <a:lstStyle/>
          <a:p>
            <a:r>
              <a:rPr lang="uk-UA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>Історія </a:t>
            </a:r>
            <a:r>
              <a:rPr lang="uk-UA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>ме</a:t>
            </a:r>
            <a:r>
              <a:rPr lang="ru-RU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>дицини</a:t>
            </a:r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/>
            </a:r>
            <a:b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</a:br>
            <a:r>
              <a:rPr lang="ru-RU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>та </a:t>
            </a:r>
            <a:r>
              <a:rPr lang="ru-RU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</a:rPr>
              <a:t>фармації</a:t>
            </a:r>
            <a:endParaRPr lang="en-US" sz="72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46" y="1286963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7089" y="261385"/>
            <a:ext cx="7565675" cy="1181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Вивчаючи медицину та фармацію ви дізнаєтесь про можливість та досягнення медицини того часу 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97089" y="1865776"/>
            <a:ext cx="5117102" cy="7484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Розвиток</a:t>
            </a:r>
            <a:r>
              <a:rPr lang="ru-RU" sz="26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медицини</a:t>
            </a:r>
            <a:r>
              <a:rPr lang="ru-RU" sz="26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 та </a:t>
            </a:r>
            <a:r>
              <a:rPr lang="ru-RU" sz="2600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фармації</a:t>
            </a:r>
            <a:r>
              <a:rPr lang="ru-RU" sz="26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Стародавнього</a:t>
            </a:r>
            <a:r>
              <a:rPr lang="ru-RU" sz="26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 Сходу </a:t>
            </a:r>
            <a:r>
              <a:rPr lang="ru-RU" sz="2600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Месопотамії</a:t>
            </a:r>
            <a:r>
              <a:rPr lang="ru-RU" sz="2600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2600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sz="26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1" y="1820897"/>
            <a:ext cx="2952834" cy="19331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12969" y="3910801"/>
            <a:ext cx="3331031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100" dirty="0" smtClean="0">
                <a:latin typeface="Cambria" panose="02040503050406030204" pitchFamily="18" charset="0"/>
              </a:rPr>
              <a:t>Наприклад, в табличках, об'єднаних загальною назвою «Коли людська голова охоплена жаром», дано докладний опис голови: </a:t>
            </a:r>
            <a:r>
              <a:rPr lang="uk-UA" sz="2100" dirty="0" err="1" smtClean="0">
                <a:latin typeface="Cambria" panose="02040503050406030204" pitchFamily="18" charset="0"/>
              </a:rPr>
              <a:t>хвороб</a:t>
            </a:r>
            <a:r>
              <a:rPr lang="uk-UA" sz="2100" dirty="0" smtClean="0">
                <a:latin typeface="Cambria" panose="02040503050406030204" pitchFamily="18" charset="0"/>
              </a:rPr>
              <a:t> скронь, вух і очей, «облисіння».</a:t>
            </a:r>
            <a:endParaRPr lang="ru-RU" sz="2100" dirty="0"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7089" y="3037402"/>
            <a:ext cx="431499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Cambria" panose="02040503050406030204" pitchFamily="18" charset="0"/>
              </a:rPr>
              <a:t>В </a:t>
            </a:r>
            <a:r>
              <a:rPr lang="ru-RU" sz="2100" dirty="0" err="1">
                <a:latin typeface="Cambria" panose="02040503050406030204" pitchFamily="18" charset="0"/>
              </a:rPr>
              <a:t>одній</a:t>
            </a:r>
            <a:r>
              <a:rPr lang="ru-RU" sz="2100" dirty="0">
                <a:latin typeface="Cambria" panose="02040503050406030204" pitchFamily="18" charset="0"/>
              </a:rPr>
              <a:t> з </a:t>
            </a:r>
            <a:r>
              <a:rPr lang="ru-RU" sz="2100" dirty="0" err="1">
                <a:latin typeface="Cambria" panose="02040503050406030204" pitchFamily="18" charset="0"/>
              </a:rPr>
              <a:t>найдавніших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бібліотек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світу</a:t>
            </a:r>
            <a:r>
              <a:rPr lang="ru-RU" sz="2100" dirty="0">
                <a:latin typeface="Cambria" panose="02040503050406030204" pitchFamily="18" charset="0"/>
              </a:rPr>
              <a:t> - </a:t>
            </a:r>
            <a:r>
              <a:rPr lang="ru-RU" sz="2100" dirty="0" err="1">
                <a:latin typeface="Cambria" panose="02040503050406030204" pitchFamily="18" charset="0"/>
              </a:rPr>
              <a:t>зборах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клинописних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табличок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ассірійського</a:t>
            </a:r>
            <a:r>
              <a:rPr lang="ru-RU" sz="2100" dirty="0">
                <a:latin typeface="Cambria" panose="02040503050406030204" pitchFamily="18" charset="0"/>
              </a:rPr>
              <a:t> царя </a:t>
            </a:r>
            <a:r>
              <a:rPr lang="ru-RU" sz="2100" dirty="0" err="1" smtClean="0">
                <a:latin typeface="Cambria" panose="02040503050406030204" pitchFamily="18" charset="0"/>
              </a:rPr>
              <a:t>Ашурбаніпала</a:t>
            </a:r>
            <a:r>
              <a:rPr lang="ru-RU" sz="2100" dirty="0" smtClean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було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знайдено</a:t>
            </a:r>
            <a:r>
              <a:rPr lang="ru-RU" sz="2100" dirty="0">
                <a:latin typeface="Cambria" panose="02040503050406030204" pitchFamily="18" charset="0"/>
              </a:rPr>
              <a:t> 33 таблички з текстами про </a:t>
            </a:r>
            <a:r>
              <a:rPr lang="ru-RU" sz="2100" dirty="0" err="1">
                <a:latin typeface="Cambria" panose="02040503050406030204" pitchFamily="18" charset="0"/>
              </a:rPr>
              <a:t>цілющий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дії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рослин</a:t>
            </a:r>
            <a:r>
              <a:rPr lang="ru-RU" sz="2100" dirty="0">
                <a:latin typeface="Cambria" panose="02040503050406030204" pitchFamily="18" charset="0"/>
              </a:rPr>
              <a:t>: </a:t>
            </a:r>
            <a:r>
              <a:rPr lang="ru-RU" sz="2100" dirty="0" err="1">
                <a:latin typeface="Cambria" panose="02040503050406030204" pitchFamily="18" charset="0"/>
              </a:rPr>
              <a:t>гірчиці</a:t>
            </a:r>
            <a:r>
              <a:rPr lang="ru-RU" sz="2100" dirty="0">
                <a:latin typeface="Cambria" panose="02040503050406030204" pitchFamily="18" charset="0"/>
              </a:rPr>
              <a:t>, </a:t>
            </a:r>
            <a:r>
              <a:rPr lang="ru-RU" sz="2100" dirty="0" err="1">
                <a:latin typeface="Cambria" panose="02040503050406030204" pitchFamily="18" charset="0"/>
              </a:rPr>
              <a:t>ялиці</a:t>
            </a:r>
            <a:r>
              <a:rPr lang="ru-RU" sz="2100" dirty="0">
                <a:latin typeface="Cambria" panose="02040503050406030204" pitchFamily="18" charset="0"/>
              </a:rPr>
              <a:t>, сосни, </a:t>
            </a:r>
            <a:r>
              <a:rPr lang="ru-RU" sz="2100" dirty="0" err="1">
                <a:latin typeface="Cambria" panose="02040503050406030204" pitchFamily="18" charset="0"/>
              </a:rPr>
              <a:t>груші</a:t>
            </a:r>
            <a:r>
              <a:rPr lang="ru-RU" sz="2100" dirty="0">
                <a:latin typeface="Cambria" panose="02040503050406030204" pitchFamily="18" charset="0"/>
              </a:rPr>
              <a:t>, </a:t>
            </a:r>
            <a:r>
              <a:rPr lang="ru-RU" sz="2100" dirty="0" err="1">
                <a:latin typeface="Cambria" panose="02040503050406030204" pitchFamily="18" charset="0"/>
              </a:rPr>
              <a:t>сливи</a:t>
            </a:r>
            <a:r>
              <a:rPr lang="ru-RU" sz="2100" dirty="0">
                <a:latin typeface="Cambria" panose="02040503050406030204" pitchFamily="18" charset="0"/>
              </a:rPr>
              <a:t>, </a:t>
            </a:r>
            <a:r>
              <a:rPr lang="ru-RU" sz="2100" dirty="0" err="1">
                <a:latin typeface="Cambria" panose="02040503050406030204" pitchFamily="18" charset="0"/>
              </a:rPr>
              <a:t>верби</a:t>
            </a:r>
            <a:r>
              <a:rPr lang="ru-RU" sz="2100" dirty="0">
                <a:latin typeface="Cambria" panose="02040503050406030204" pitchFamily="18" charset="0"/>
              </a:rPr>
              <a:t>, </a:t>
            </a:r>
            <a:r>
              <a:rPr lang="ru-RU" sz="2100" dirty="0" err="1">
                <a:latin typeface="Cambria" panose="02040503050406030204" pitchFamily="18" charset="0"/>
              </a:rPr>
              <a:t>їстівного</a:t>
            </a:r>
            <a:r>
              <a:rPr lang="ru-RU" sz="2100" dirty="0">
                <a:latin typeface="Cambria" panose="02040503050406030204" pitchFamily="18" charset="0"/>
              </a:rPr>
              <a:t> лишайника </a:t>
            </a:r>
            <a:r>
              <a:rPr lang="ru-RU" sz="2100" dirty="0" err="1">
                <a:latin typeface="Cambria" panose="02040503050406030204" pitchFamily="18" charset="0"/>
              </a:rPr>
              <a:t>леконари</a:t>
            </a:r>
            <a:r>
              <a:rPr lang="ru-RU" sz="2100" dirty="0">
                <a:latin typeface="Cambria" panose="02040503050406030204" pitchFamily="18" charset="0"/>
              </a:rPr>
              <a:t> (</a:t>
            </a:r>
            <a:r>
              <a:rPr lang="ru-RU" sz="2100" dirty="0" err="1">
                <a:latin typeface="Cambria" panose="02040503050406030204" pitchFamily="18" charset="0"/>
              </a:rPr>
              <a:t>манни</a:t>
            </a:r>
            <a:r>
              <a:rPr lang="ru-RU" sz="2100" dirty="0">
                <a:latin typeface="Cambria" panose="02040503050406030204" pitchFamily="18" charset="0"/>
              </a:rPr>
              <a:t>) і </a:t>
            </a:r>
            <a:r>
              <a:rPr lang="ru-RU" sz="2100" dirty="0" err="1">
                <a:latin typeface="Cambria" panose="02040503050406030204" pitchFamily="18" charset="0"/>
              </a:rPr>
              <a:t>багатьох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інших</a:t>
            </a:r>
            <a:r>
              <a:rPr lang="ru-RU" sz="21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206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омб 4"/>
          <p:cNvSpPr/>
          <p:nvPr/>
        </p:nvSpPr>
        <p:spPr>
          <a:xfrm>
            <a:off x="334737" y="2363934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022" y="619505"/>
            <a:ext cx="3942326" cy="155705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4177" y="4295739"/>
            <a:ext cx="57618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До складу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ліків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включалися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також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нафта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, смола, молоко,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кухонна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сіль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, шерсть і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частини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тіла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тварин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,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панцир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черепахи,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органи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водяних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sz="2100" dirty="0" err="1">
                <a:solidFill>
                  <a:prstClr val="black"/>
                </a:solidFill>
                <a:latin typeface="Cambria" panose="02040503050406030204" pitchFamily="18" charset="0"/>
              </a:rPr>
              <a:t>змій</a:t>
            </a:r>
            <a:r>
              <a:rPr lang="ru-RU" sz="2100" dirty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  <a:endParaRPr lang="ru-RU" sz="2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4177" y="2363934"/>
            <a:ext cx="60023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100" dirty="0" smtClean="0">
                <a:latin typeface="Cambria" panose="02040503050406030204" pitchFamily="18" charset="0"/>
              </a:rPr>
              <a:t>На клинописних таблицях були знайдені тексти про цілющий дії рослин: гірчиці, ялиці, сосни, груші, сливи, верби. До складу ліків також включали нафту, смолу, молоко, кухонну сіль, шерсть і частини тіла тварин, панцир черепахи, органи водяних змій. </a:t>
            </a:r>
            <a:endParaRPr lang="ru-RU" sz="21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80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274892" y="409225"/>
            <a:ext cx="5001119" cy="6329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Медицина в </a:t>
            </a:r>
            <a:r>
              <a:rPr lang="ru-RU" sz="4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Китаї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21879" y="6135378"/>
            <a:ext cx="27568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Система "У-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сін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"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68" y="1316489"/>
            <a:ext cx="4033157" cy="4806179"/>
          </a:xfrm>
          <a:prstGeom prst="rect">
            <a:avLst/>
          </a:prstGeom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1136861" y="1489869"/>
            <a:ext cx="3997846" cy="476723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>
                <a:latin typeface="Cambria" panose="02040503050406030204" pitchFamily="18" charset="0"/>
              </a:rPr>
              <a:t>Здоров’я - результат рівноваги початків </a:t>
            </a:r>
            <a:r>
              <a:rPr lang="uk-UA" dirty="0" err="1" smtClean="0">
                <a:latin typeface="Cambria" panose="02040503050406030204" pitchFamily="18" charset="0"/>
              </a:rPr>
              <a:t>інь</a:t>
            </a:r>
            <a:r>
              <a:rPr lang="uk-UA" dirty="0" smtClean="0">
                <a:latin typeface="Cambria" panose="02040503050406030204" pitchFamily="18" charset="0"/>
              </a:rPr>
              <a:t> і </a:t>
            </a:r>
            <a:r>
              <a:rPr lang="uk-UA" dirty="0" err="1" smtClean="0">
                <a:latin typeface="Cambria" panose="02040503050406030204" pitchFamily="18" charset="0"/>
              </a:rPr>
              <a:t>янь</a:t>
            </a:r>
            <a:r>
              <a:rPr lang="uk-UA" dirty="0" smtClean="0">
                <a:latin typeface="Cambria" panose="02040503050406030204" pitchFamily="18" charset="0"/>
              </a:rPr>
              <a:t> та п’яти стихій: вогонь, земля, вода, метал і </a:t>
            </a:r>
            <a:r>
              <a:rPr lang="uk-UA" dirty="0" smtClean="0">
                <a:latin typeface="Cambria" panose="02040503050406030204" pitchFamily="18" charset="0"/>
              </a:rPr>
              <a:t>дерево та </a:t>
            </a:r>
            <a:r>
              <a:rPr lang="uk-UA" dirty="0" smtClean="0">
                <a:latin typeface="Cambria" panose="02040503050406030204" pitchFamily="18" charset="0"/>
              </a:rPr>
              <a:t>їх взаємодій.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>
                <a:latin typeface="Cambria" panose="02040503050406030204" pitchFamily="18" charset="0"/>
              </a:rPr>
              <a:t>Хвороба – порушення їх правильної взаємодії!</a:t>
            </a:r>
          </a:p>
        </p:txBody>
      </p:sp>
      <p:sp>
        <p:nvSpPr>
          <p:cNvPr id="6" name="Ромб 5"/>
          <p:cNvSpPr/>
          <p:nvPr/>
        </p:nvSpPr>
        <p:spPr>
          <a:xfrm>
            <a:off x="707421" y="1489869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20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0953" y="358704"/>
            <a:ext cx="7817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Те, що є актуальним і сьогодні!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89082" y="1297595"/>
            <a:ext cx="4123855" cy="2941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dirty="0" smtClean="0">
                <a:latin typeface="Cambria" panose="02040503050406030204" pitchFamily="18" charset="0"/>
              </a:rPr>
              <a:t>Вершиною мистецтва діагностики у </a:t>
            </a:r>
            <a:r>
              <a:rPr lang="uk-UA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Стародавньому</a:t>
            </a:r>
            <a:r>
              <a:rPr lang="uk-UA" dirty="0" smtClean="0">
                <a:latin typeface="Cambria" panose="02040503050406030204" pitchFamily="18" charset="0"/>
              </a:rPr>
              <a:t> </a:t>
            </a:r>
            <a:r>
              <a:rPr lang="uk-UA" dirty="0" smtClean="0">
                <a:solidFill>
                  <a:srgbClr val="C00000"/>
                </a:solidFill>
                <a:latin typeface="Cambria" panose="02040503050406030204" pitchFamily="18" charset="0"/>
              </a:rPr>
              <a:t>Китаї </a:t>
            </a:r>
            <a:r>
              <a:rPr lang="uk-UA" dirty="0" smtClean="0">
                <a:latin typeface="Cambria" panose="02040503050406030204" pitchFamily="18" charset="0"/>
              </a:rPr>
              <a:t>було вчення про пульс. Досліджували </a:t>
            </a:r>
            <a:r>
              <a:rPr lang="uk-UA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пульс</a:t>
            </a:r>
            <a:r>
              <a:rPr lang="uk-UA" dirty="0" smtClean="0">
                <a:latin typeface="Cambria" panose="02040503050406030204" pitchFamily="18" charset="0"/>
              </a:rPr>
              <a:t> не менше ніж в дев’яти точках і розрізняли до 28 видів пульсу.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2267" y="5002994"/>
            <a:ext cx="4851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Cambria" panose="02040503050406030204" pitchFamily="18" charset="0"/>
              </a:rPr>
              <a:t>У</a:t>
            </a:r>
            <a:r>
              <a:rPr lang="en-US" sz="2400" dirty="0" smtClean="0">
                <a:latin typeface="Cambria" panose="02040503050406030204" pitchFamily="18" charset="0"/>
              </a:rPr>
              <a:t> X </a:t>
            </a:r>
            <a:r>
              <a:rPr lang="uk-UA" sz="2400" dirty="0" smtClean="0">
                <a:latin typeface="Cambria" panose="02040503050406030204" pitchFamily="18" charset="0"/>
              </a:rPr>
              <a:t>ст. до н.е. китайці, що жили відлюдниками в гірських печерах, навчилися робити </a:t>
            </a:r>
            <a:r>
              <a:rPr lang="uk-UA" sz="2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щеплення</a:t>
            </a:r>
            <a:r>
              <a:rPr lang="uk-UA" sz="2400" dirty="0" smtClean="0">
                <a:latin typeface="Cambria" panose="02040503050406030204" pitchFamily="18" charset="0"/>
              </a:rPr>
              <a:t> проти віспи.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2" y="4025319"/>
            <a:ext cx="2280712" cy="2795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826" y="2281355"/>
            <a:ext cx="2553551" cy="253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4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103" y="285415"/>
            <a:ext cx="65983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Вивчаючи</a:t>
            </a: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медицину </a:t>
            </a:r>
            <a:r>
              <a:rPr lang="ru-RU" sz="4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Індії</a:t>
            </a: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ви</a:t>
            </a: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дізнаетесь</a:t>
            </a: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60" y="1608854"/>
            <a:ext cx="2492707" cy="3306332"/>
          </a:xfrm>
          <a:prstGeom prst="rect">
            <a:avLst/>
          </a:prstGeom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954271" y="1563513"/>
            <a:ext cx="5474955" cy="518998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3200" dirty="0" smtClean="0">
                <a:latin typeface="Cambria" panose="02040503050406030204" pitchFamily="18" charset="0"/>
              </a:rPr>
              <a:t>Все нове забуте старе: </a:t>
            </a:r>
          </a:p>
          <a:p>
            <a:pPr marL="0" indent="0">
              <a:buNone/>
            </a:pPr>
            <a:r>
              <a:rPr lang="uk-UA" sz="2400" dirty="0" smtClean="0">
                <a:latin typeface="Cambria" panose="02040503050406030204" pitchFamily="18" charset="0"/>
              </a:rPr>
              <a:t>Відомості </a:t>
            </a:r>
            <a:r>
              <a:rPr lang="uk-UA" sz="2400" dirty="0" smtClean="0">
                <a:latin typeface="Cambria" panose="02040503050406030204" pitchFamily="18" charset="0"/>
              </a:rPr>
              <a:t>про будову тіла людини в Індії були найголовнішим в Стародавньому світі</a:t>
            </a:r>
            <a:r>
              <a:rPr lang="uk-UA" sz="2400" dirty="0" smtClean="0">
                <a:latin typeface="Cambria" panose="02040503050406030204" pitchFamily="18" charset="0"/>
              </a:rPr>
              <a:t>. </a:t>
            </a:r>
            <a:r>
              <a:rPr lang="uk-UA" sz="2400" dirty="0" smtClean="0">
                <a:latin typeface="Cambria" panose="02040503050406030204" pitchFamily="18" charset="0"/>
              </a:rPr>
              <a:t>В </a:t>
            </a:r>
            <a:r>
              <a:rPr lang="ru-RU" sz="2400" dirty="0" err="1" smtClean="0">
                <a:latin typeface="Cambria" panose="02040503050406030204" pitchFamily="18" charset="0"/>
              </a:rPr>
              <a:t>тибетській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медицині</a:t>
            </a:r>
            <a:r>
              <a:rPr lang="ru-RU" sz="2400" dirty="0">
                <a:latin typeface="Cambria" panose="02040503050406030204" pitchFamily="18" charset="0"/>
              </a:rPr>
              <a:t> при </a:t>
            </a:r>
            <a:r>
              <a:rPr lang="ru-RU" sz="2400" dirty="0" err="1">
                <a:latin typeface="Cambria" panose="02040503050406030204" pitchFamily="18" charset="0"/>
              </a:rPr>
              <a:t>пульсової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діагностики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розрізняють</a:t>
            </a:r>
            <a:r>
              <a:rPr lang="ru-RU" sz="2400" dirty="0">
                <a:latin typeface="Cambria" panose="02040503050406030204" pitchFamily="18" charset="0"/>
              </a:rPr>
              <a:t> не три, а до</a:t>
            </a:r>
            <a:r>
              <a:rPr lang="ru-RU" sz="2400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Cambria" panose="02040503050406030204" pitchFamily="18" charset="0"/>
              </a:rPr>
              <a:t>шістдесяти</a:t>
            </a:r>
            <a:r>
              <a:rPr lang="ru-RU" sz="2400" dirty="0">
                <a:solidFill>
                  <a:srgbClr val="C00000"/>
                </a:solidFill>
                <a:latin typeface="Cambria" panose="02040503050406030204" pitchFamily="18" charset="0"/>
              </a:rPr>
              <a:t> характеристик пульсу</a:t>
            </a:r>
            <a:r>
              <a:rPr lang="ru-RU" sz="2400" dirty="0">
                <a:latin typeface="Cambria" panose="02040503050406030204" pitchFamily="18" charset="0"/>
              </a:rPr>
              <a:t>. При </a:t>
            </a:r>
            <a:r>
              <a:rPr lang="ru-RU" sz="2400" dirty="0" smtClean="0">
                <a:latin typeface="Cambria" panose="02040503050406030204" pitchFamily="18" charset="0"/>
              </a:rPr>
              <a:t>ц</a:t>
            </a:r>
            <a:r>
              <a:rPr lang="uk-UA" sz="2400" dirty="0" err="1" smtClean="0">
                <a:latin typeface="Cambria" panose="02040503050406030204" pitchFamily="18" charset="0"/>
              </a:rPr>
              <a:t>іому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кожна</a:t>
            </a:r>
            <a:r>
              <a:rPr lang="ru-RU" sz="2400" dirty="0">
                <a:latin typeface="Cambria" panose="02040503050406030204" pitchFamily="18" charset="0"/>
              </a:rPr>
              <a:t> характеристика </a:t>
            </a:r>
            <a:r>
              <a:rPr lang="ru-RU" sz="2400" dirty="0" err="1">
                <a:latin typeface="Cambria" panose="02040503050406030204" pitchFamily="18" charset="0"/>
              </a:rPr>
              <a:t>може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розповісти</a:t>
            </a:r>
            <a:r>
              <a:rPr lang="ru-RU" sz="2400" dirty="0">
                <a:latin typeface="Cambria" panose="02040503050406030204" pitchFamily="18" charset="0"/>
              </a:rPr>
              <a:t> про стан </a:t>
            </a:r>
            <a:r>
              <a:rPr lang="ru-RU" sz="2400" dirty="0" err="1">
                <a:latin typeface="Cambria" panose="02040503050406030204" pitchFamily="18" charset="0"/>
              </a:rPr>
              <a:t>певного</a:t>
            </a:r>
            <a:r>
              <a:rPr lang="ru-RU" sz="2400" dirty="0">
                <a:latin typeface="Cambria" panose="02040503050406030204" pitchFamily="18" charset="0"/>
              </a:rPr>
              <a:t> органу. По пульсу </a:t>
            </a:r>
            <a:r>
              <a:rPr lang="ru-RU" sz="2400" dirty="0" smtClean="0">
                <a:latin typeface="Cambria" panose="02040503050406030204" pitchFamily="18" charset="0"/>
              </a:rPr>
              <a:t>можно </a:t>
            </a:r>
            <a:r>
              <a:rPr lang="ru-RU" sz="2400" dirty="0" err="1">
                <a:latin typeface="Cambria" panose="02040503050406030204" pitchFamily="18" charset="0"/>
              </a:rPr>
              <a:t>дізнатися</a:t>
            </a:r>
            <a:r>
              <a:rPr lang="ru-RU" sz="2400" dirty="0">
                <a:latin typeface="Cambria" panose="02040503050406030204" pitchFamily="18" charset="0"/>
              </a:rPr>
              <a:t> про </a:t>
            </a:r>
            <a:r>
              <a:rPr lang="ru-RU" sz="2400" dirty="0" err="1">
                <a:latin typeface="Cambria" panose="02040503050406030204" pitchFamily="18" charset="0"/>
              </a:rPr>
              <a:t>здоров'я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печінки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серца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нирок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легенів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селезінки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підшлункової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залози</a:t>
            </a:r>
            <a:r>
              <a:rPr lang="ru-RU" sz="2400" dirty="0">
                <a:latin typeface="Cambria" panose="02040503050406030204" pitchFamily="18" charset="0"/>
              </a:rPr>
              <a:t> - </a:t>
            </a:r>
            <a:r>
              <a:rPr lang="ru-RU" sz="2400" dirty="0" err="1">
                <a:latin typeface="Cambria" panose="02040503050406030204" pitchFamily="18" charset="0"/>
              </a:rPr>
              <a:t>ці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органи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називають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щільними</a:t>
            </a:r>
            <a:r>
              <a:rPr lang="ru-RU" sz="2400" dirty="0">
                <a:latin typeface="Cambria" panose="02040503050406030204" pitchFamily="18" charset="0"/>
              </a:rPr>
              <a:t>, а </a:t>
            </a:r>
            <a:r>
              <a:rPr lang="ru-RU" sz="2400" dirty="0" err="1">
                <a:latin typeface="Cambria" panose="02040503050406030204" pitchFamily="18" charset="0"/>
              </a:rPr>
              <a:t>також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порожніх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органів</a:t>
            </a:r>
            <a:r>
              <a:rPr lang="ru-RU" sz="2400" dirty="0">
                <a:latin typeface="Cambria" panose="02040503050406030204" pitchFamily="18" charset="0"/>
              </a:rPr>
              <a:t>: кишечника, </a:t>
            </a:r>
            <a:r>
              <a:rPr lang="ru-RU" sz="2400" dirty="0" err="1">
                <a:latin typeface="Cambria" panose="02040503050406030204" pitchFamily="18" charset="0"/>
              </a:rPr>
              <a:t>шлунку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сечового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міхура</a:t>
            </a:r>
            <a:r>
              <a:rPr lang="ru-RU" sz="2400" dirty="0">
                <a:latin typeface="Cambria" panose="02040503050406030204" pitchFamily="18" charset="0"/>
              </a:rPr>
              <a:t>. </a:t>
            </a:r>
            <a:endParaRPr lang="uk-UA" sz="24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94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/>
          </p:cNvSpPr>
          <p:nvPr/>
        </p:nvSpPr>
        <p:spPr>
          <a:xfrm>
            <a:off x="830719" y="260541"/>
            <a:ext cx="7490321" cy="124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Медичні </a:t>
            </a:r>
            <a:r>
              <a:rPr lang="uk-UA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знання Стародавньої Індії </a:t>
            </a:r>
            <a:r>
              <a:rPr lang="uk-UA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вражають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sz="32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3" y="1507665"/>
            <a:ext cx="2763616" cy="39396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51851" y="2249872"/>
            <a:ext cx="36367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>
                <a:latin typeface="Cambria" panose="02040503050406030204" pitchFamily="18" charset="0"/>
              </a:rPr>
              <a:t>Аюрведа</a:t>
            </a:r>
            <a:r>
              <a:rPr lang="uk-UA" sz="2400" dirty="0">
                <a:latin typeface="Cambria" panose="02040503050406030204" pitchFamily="18" charset="0"/>
              </a:rPr>
              <a:t> – (вчення про довге життя) мистецтво лікування яке є актуальним і </a:t>
            </a:r>
            <a:r>
              <a:rPr lang="uk-UA" sz="2400" dirty="0" smtClean="0">
                <a:latin typeface="Cambria" panose="02040503050406030204" pitchFamily="18" charset="0"/>
              </a:rPr>
              <a:t>сьогодні.</a:t>
            </a:r>
          </a:p>
          <a:p>
            <a:r>
              <a:rPr lang="uk-UA" sz="2400" dirty="0" smtClean="0">
                <a:latin typeface="Cambria" panose="02040503050406030204" pitchFamily="18" charset="0"/>
              </a:rPr>
              <a:t>На сьогоднішній день у кожному місті є центри, клініки, кафе та магазини</a:t>
            </a:r>
            <a:endParaRPr lang="uk-UA" sz="2400" dirty="0"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7427" y="5391466"/>
            <a:ext cx="2684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Аюведа</a:t>
            </a:r>
            <a:r>
              <a:rPr lang="uk-UA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 – «книга життя»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14" y="5296860"/>
            <a:ext cx="4080915" cy="14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2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6221" y="634947"/>
            <a:ext cx="7569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Чарака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Сушрута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</a:rPr>
              <a:t> - </a:t>
            </a:r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великі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лікарі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Стародавньої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Індії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ru-RU" sz="2400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12" y="1283710"/>
            <a:ext cx="3069499" cy="21924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20195" y="1283710"/>
            <a:ext cx="421930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Основні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напрямки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мистецтва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лікування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стародавніх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індусів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відображені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в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медичних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трактатах «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Чарака-самхита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» - про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внутрішні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хвороби</a:t>
            </a:r>
            <a:r>
              <a:rPr lang="ru-RU" sz="22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r>
              <a:rPr lang="ru-RU" sz="2200" dirty="0" err="1" smtClean="0">
                <a:solidFill>
                  <a:srgbClr val="000000"/>
                </a:solidFill>
                <a:latin typeface="Cambria" panose="02040503050406030204" pitchFamily="18" charset="0"/>
              </a:rPr>
              <a:t>Чарака</a:t>
            </a:r>
            <a:r>
              <a:rPr lang="ru-RU" sz="22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дав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докладний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опис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методів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лікування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внутрішніх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хвороб, у тому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числі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-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чуми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віспи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малярії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холери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туберкульозу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ru-RU" sz="2200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ru-RU" sz="22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Трактат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містить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розділи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про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анатомію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мистецтві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Cambria" panose="02040503050406030204" pitchFamily="18" charset="0"/>
              </a:rPr>
              <a:t>кровопускань</a:t>
            </a:r>
            <a:r>
              <a:rPr lang="ru-RU" sz="22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ru-RU" sz="2200" dirty="0"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7899" y="3699963"/>
            <a:ext cx="39935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 smtClean="0">
                <a:latin typeface="Cambria" panose="02040503050406030204" pitchFamily="18" charset="0"/>
              </a:rPr>
              <a:t>Хірургія</a:t>
            </a:r>
            <a:r>
              <a:rPr lang="ru-RU" sz="2200" dirty="0" smtClean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була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тією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областю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медичного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мистецтва</a:t>
            </a:r>
            <a:r>
              <a:rPr lang="ru-RU" sz="2200" dirty="0">
                <a:latin typeface="Cambria" panose="02040503050406030204" pitchFamily="18" charset="0"/>
              </a:rPr>
              <a:t>, в </a:t>
            </a:r>
            <a:r>
              <a:rPr lang="ru-RU" sz="2200" dirty="0" err="1">
                <a:latin typeface="Cambria" panose="02040503050406030204" pitchFamily="18" charset="0"/>
              </a:rPr>
              <a:t>якій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Індія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перевершила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багато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країн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Стародавнього</a:t>
            </a:r>
            <a:r>
              <a:rPr lang="ru-RU" sz="2200" dirty="0">
                <a:latin typeface="Cambria" panose="02040503050406030204" pitchFamily="18" charset="0"/>
              </a:rPr>
              <a:t> </a:t>
            </a:r>
            <a:r>
              <a:rPr lang="ru-RU" sz="2200" dirty="0" err="1">
                <a:latin typeface="Cambria" panose="02040503050406030204" pitchFamily="18" charset="0"/>
              </a:rPr>
              <a:t>світу</a:t>
            </a:r>
            <a:r>
              <a:rPr lang="ru-RU" sz="2200" dirty="0">
                <a:latin typeface="Cambria" panose="02040503050406030204" pitchFamily="18" charset="0"/>
              </a:rPr>
              <a:t>. </a:t>
            </a:r>
          </a:p>
        </p:txBody>
      </p:sp>
      <p:sp>
        <p:nvSpPr>
          <p:cNvPr id="6" name="Ромб 5"/>
          <p:cNvSpPr/>
          <p:nvPr/>
        </p:nvSpPr>
        <p:spPr>
          <a:xfrm>
            <a:off x="588459" y="3840687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946600" y="634947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95" y="1865985"/>
            <a:ext cx="3184257" cy="2583213"/>
          </a:xfrm>
          <a:prstGeom prst="rect">
            <a:avLst/>
          </a:prstGeom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1153271" y="186108"/>
            <a:ext cx="6749757" cy="11463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Медицина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стародавнього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Ірану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713152" y="3157916"/>
            <a:ext cx="3376900" cy="18248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Cambria" panose="02040503050406030204" pitchFamily="18" charset="0"/>
              </a:rPr>
              <a:t>Центром </a:t>
            </a:r>
            <a:r>
              <a:rPr lang="ru-RU" dirty="0" err="1">
                <a:latin typeface="Cambria" panose="02040503050406030204" pitchFamily="18" charset="0"/>
              </a:rPr>
              <a:t>життя</a:t>
            </a:r>
            <a:r>
              <a:rPr lang="ru-RU" dirty="0">
                <a:latin typeface="Cambria" panose="02040503050406030204" pitchFamily="18" charset="0"/>
              </a:rPr>
              <a:t> і </a:t>
            </a:r>
            <a:r>
              <a:rPr lang="ru-RU" dirty="0" err="1">
                <a:latin typeface="Cambria" panose="02040503050406030204" pitchFamily="18" charset="0"/>
              </a:rPr>
              <a:t>розподілу</a:t>
            </a:r>
            <a:r>
              <a:rPr lang="ru-RU" dirty="0">
                <a:latin typeface="Cambria" panose="02040503050406030204" pitchFamily="18" charset="0"/>
              </a:rPr>
              <a:t> тепла </a:t>
            </a:r>
            <a:r>
              <a:rPr lang="ru-RU" dirty="0" err="1">
                <a:latin typeface="Cambria" panose="02040503050406030204" pitchFamily="18" charset="0"/>
              </a:rPr>
              <a:t>вважали</a:t>
            </a:r>
            <a:r>
              <a:rPr lang="ru-RU" dirty="0">
                <a:latin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</a:rPr>
              <a:t>шлунок</a:t>
            </a:r>
            <a:r>
              <a:rPr lang="ru-RU" dirty="0">
                <a:latin typeface="Cambria" panose="02040503050406030204" pitchFamily="18" charset="0"/>
              </a:rPr>
              <a:t>. 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895" y="4573333"/>
            <a:ext cx="60939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Cambria" panose="02040503050406030204" pitchFamily="18" charset="0"/>
              </a:rPr>
              <a:t>Важлива</a:t>
            </a:r>
            <a:r>
              <a:rPr lang="ru-RU" sz="2800" dirty="0">
                <a:latin typeface="Cambria" panose="02040503050406030204" pitchFamily="18" charset="0"/>
              </a:rPr>
              <a:t> роль </a:t>
            </a:r>
            <a:r>
              <a:rPr lang="ru-RU" sz="2800" dirty="0" err="1">
                <a:latin typeface="Cambria" panose="02040503050406030204" pitchFamily="18" charset="0"/>
              </a:rPr>
              <a:t>відводилася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 smtClean="0">
                <a:latin typeface="Cambria" panose="02040503050406030204" pitchFamily="18" charset="0"/>
              </a:rPr>
              <a:t>печінц</a:t>
            </a:r>
            <a:r>
              <a:rPr lang="uk-UA" sz="2800" dirty="0" smtClean="0">
                <a:latin typeface="Cambria" panose="02040503050406030204" pitchFamily="18" charset="0"/>
              </a:rPr>
              <a:t>і</a:t>
            </a:r>
            <a:r>
              <a:rPr lang="ru-RU" sz="2800" dirty="0" smtClean="0">
                <a:latin typeface="Cambria" panose="02040503050406030204" pitchFamily="18" charset="0"/>
              </a:rPr>
              <a:t>, </a:t>
            </a:r>
            <a:r>
              <a:rPr lang="ru-RU" sz="2800" dirty="0">
                <a:latin typeface="Cambria" panose="02040503050406030204" pitchFamily="18" charset="0"/>
              </a:rPr>
              <a:t>яка, на думку </a:t>
            </a:r>
            <a:r>
              <a:rPr lang="ru-RU" sz="2800" dirty="0" err="1">
                <a:latin typeface="Cambria" panose="02040503050406030204" pitchFamily="18" charset="0"/>
              </a:rPr>
              <a:t>стародавніх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іранців</a:t>
            </a:r>
            <a:r>
              <a:rPr lang="ru-RU" sz="2800" dirty="0">
                <a:latin typeface="Cambria" panose="02040503050406030204" pitchFamily="18" charset="0"/>
              </a:rPr>
              <a:t>, </a:t>
            </a:r>
            <a:r>
              <a:rPr lang="ru-RU" sz="2800" dirty="0" err="1">
                <a:latin typeface="Cambria" panose="02040503050406030204" pitchFamily="18" charset="0"/>
              </a:rPr>
              <a:t>була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місце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перебуванням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пристрастей</a:t>
            </a:r>
            <a:r>
              <a:rPr lang="ru-RU" sz="2800" dirty="0">
                <a:latin typeface="Cambria" panose="02040503050406030204" pitchFamily="18" charset="0"/>
              </a:rPr>
              <a:t>.</a:t>
            </a:r>
            <a:endParaRPr lang="ru-RU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3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59278" y="331895"/>
            <a:ext cx="7679328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Роль медицини у Києво Печерської лаври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3223" y="1627742"/>
            <a:ext cx="70016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" panose="02040503050406030204" pitchFamily="18" charset="0"/>
              </a:rPr>
              <a:t>При </a:t>
            </a:r>
            <a:r>
              <a:rPr lang="ru-RU" sz="2800" dirty="0" err="1">
                <a:latin typeface="Cambria" panose="02040503050406030204" pitchFamily="18" charset="0"/>
              </a:rPr>
              <a:t>Лаврі</a:t>
            </a:r>
            <a:r>
              <a:rPr lang="ru-RU" sz="2800" dirty="0">
                <a:latin typeface="Cambria" panose="02040503050406030204" pitchFamily="18" charset="0"/>
              </a:rPr>
              <a:t> жив і творив перший </a:t>
            </a:r>
            <a:r>
              <a:rPr lang="ru-RU" sz="2800" dirty="0" err="1">
                <a:latin typeface="Cambria" panose="02040503050406030204" pitchFamily="18" charset="0"/>
              </a:rPr>
              <a:t>іконописець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Київської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Русі</a:t>
            </a:r>
            <a:r>
              <a:rPr lang="ru-RU" sz="2800" dirty="0">
                <a:latin typeface="Cambria" panose="02040503050406030204" pitchFamily="18" charset="0"/>
              </a:rPr>
              <a:t> – </a:t>
            </a:r>
            <a:r>
              <a:rPr lang="ru-RU" sz="2800" dirty="0" err="1">
                <a:latin typeface="Cambria" panose="02040503050406030204" pitchFamily="18" charset="0"/>
              </a:rPr>
              <a:t>Аліпій</a:t>
            </a:r>
            <a:r>
              <a:rPr lang="ru-RU" sz="2800" dirty="0">
                <a:latin typeface="Cambria" panose="02040503050406030204" pitchFamily="18" charset="0"/>
              </a:rPr>
              <a:t>, і тут же </a:t>
            </a:r>
            <a:r>
              <a:rPr lang="ru-RU" sz="2800" dirty="0" err="1">
                <a:latin typeface="Cambria" panose="02040503050406030204" pitchFamily="18" charset="0"/>
              </a:rPr>
              <a:t>була</a:t>
            </a:r>
            <a:r>
              <a:rPr lang="ru-RU" sz="2800" dirty="0">
                <a:latin typeface="Cambria" panose="02040503050406030204" pitchFamily="18" charset="0"/>
              </a:rPr>
              <a:t> </a:t>
            </a:r>
            <a:r>
              <a:rPr lang="ru-RU" sz="2800" dirty="0" err="1">
                <a:latin typeface="Cambria" panose="02040503050406030204" pitchFamily="18" charset="0"/>
              </a:rPr>
              <a:t>побудована</a:t>
            </a:r>
            <a:r>
              <a:rPr lang="ru-RU" sz="2800" b="1" dirty="0">
                <a:latin typeface="Cambria" panose="02040503050406030204" pitchFamily="18" charset="0"/>
              </a:rPr>
              <a:t> перша </a:t>
            </a:r>
            <a:r>
              <a:rPr lang="ru-RU" sz="2800" b="1" dirty="0" err="1">
                <a:latin typeface="Cambria" panose="02040503050406030204" pitchFamily="18" charset="0"/>
              </a:rPr>
              <a:t>лікарня</a:t>
            </a:r>
            <a:r>
              <a:rPr lang="ru-RU" sz="2800" b="1" dirty="0">
                <a:latin typeface="Cambria" panose="02040503050406030204" pitchFamily="18" charset="0"/>
              </a:rPr>
              <a:t>.</a:t>
            </a:r>
            <a:endParaRPr lang="ru-RU" sz="2800" dirty="0"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3223" y="3012737"/>
            <a:ext cx="740664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Cambria" panose="02040503050406030204" pitchFamily="18" charset="0"/>
              </a:rPr>
              <a:t>На </a:t>
            </a:r>
            <a:r>
              <a:rPr lang="ru-RU" sz="2100" dirty="0" err="1">
                <a:latin typeface="Cambria" panose="02040503050406030204" pitchFamily="18" charset="0"/>
              </a:rPr>
              <a:t>основі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цієї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лікарні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пізніше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виник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Микільський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Больницький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монастир</a:t>
            </a:r>
            <a:r>
              <a:rPr lang="ru-RU" sz="2100" dirty="0">
                <a:latin typeface="Cambria" panose="02040503050406030204" pitchFamily="18" charset="0"/>
              </a:rPr>
              <a:t> з церквами, </a:t>
            </a:r>
            <a:r>
              <a:rPr lang="ru-RU" sz="2100" dirty="0" err="1">
                <a:latin typeface="Cambria" panose="02040503050406030204" pitchFamily="18" charset="0"/>
              </a:rPr>
              <a:t>лікарнею</a:t>
            </a:r>
            <a:r>
              <a:rPr lang="ru-RU" sz="2100" dirty="0">
                <a:latin typeface="Cambria" panose="02040503050406030204" pitchFamily="18" charset="0"/>
              </a:rPr>
              <a:t> та аптекою, </a:t>
            </a:r>
            <a:r>
              <a:rPr lang="ru-RU" sz="2100" dirty="0" err="1">
                <a:latin typeface="Cambria" panose="02040503050406030204" pitchFamily="18" charset="0"/>
              </a:rPr>
              <a:t>що</a:t>
            </a:r>
            <a:r>
              <a:rPr lang="ru-RU" sz="2100" dirty="0">
                <a:latin typeface="Cambria" panose="02040503050406030204" pitchFamily="18" charset="0"/>
              </a:rPr>
              <a:t> входив до складу </a:t>
            </a:r>
            <a:r>
              <a:rPr lang="ru-RU" sz="2100" dirty="0" err="1">
                <a:latin typeface="Cambria" panose="02040503050406030204" pitchFamily="18" charset="0"/>
              </a:rPr>
              <a:t>Києво-Печерської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лаври</a:t>
            </a:r>
            <a:r>
              <a:rPr lang="ru-RU" sz="2100" dirty="0">
                <a:latin typeface="Cambria" panose="02040503050406030204" pitchFamily="18" charset="0"/>
              </a:rPr>
              <a:t>. Медицина в </a:t>
            </a:r>
            <a:r>
              <a:rPr lang="ru-RU" sz="2100" dirty="0" err="1">
                <a:latin typeface="Cambria" panose="02040503050406030204" pitchFamily="18" charset="0"/>
              </a:rPr>
              <a:t>монастирі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розвивалась</a:t>
            </a:r>
            <a:r>
              <a:rPr lang="ru-RU" sz="2100" dirty="0">
                <a:latin typeface="Cambria" panose="02040503050406030204" pitchFamily="18" charset="0"/>
              </a:rPr>
              <a:t> на </a:t>
            </a:r>
            <a:r>
              <a:rPr lang="ru-RU" sz="2100" dirty="0" err="1">
                <a:latin typeface="Cambria" panose="02040503050406030204" pitchFamily="18" charset="0"/>
              </a:rPr>
              <a:t>базі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народної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лікарської</a:t>
            </a:r>
            <a:r>
              <a:rPr lang="ru-RU" sz="2100" dirty="0">
                <a:latin typeface="Cambria" panose="02040503050406030204" pitchFamily="18" charset="0"/>
              </a:rPr>
              <a:t> практики, а </a:t>
            </a:r>
            <a:r>
              <a:rPr lang="ru-RU" sz="2100" dirty="0" err="1">
                <a:latin typeface="Cambria" panose="02040503050406030204" pitchFamily="18" charset="0"/>
              </a:rPr>
              <a:t>також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використання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досягнень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медичних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знань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зарубіжних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країн</a:t>
            </a:r>
            <a:r>
              <a:rPr lang="ru-RU" sz="2100" dirty="0">
                <a:latin typeface="Cambria" panose="02040503050406030204" pitchFamily="18" charset="0"/>
              </a:rPr>
              <a:t>. Заснована 1051 року монахами </a:t>
            </a:r>
            <a:r>
              <a:rPr lang="ru-RU" sz="2100" dirty="0" err="1">
                <a:latin typeface="Cambria" panose="02040503050406030204" pitchFamily="18" charset="0"/>
              </a:rPr>
              <a:t>Антонієм</a:t>
            </a:r>
            <a:r>
              <a:rPr lang="ru-RU" sz="2100" dirty="0">
                <a:latin typeface="Cambria" panose="02040503050406030204" pitchFamily="18" charset="0"/>
              </a:rPr>
              <a:t> і </a:t>
            </a:r>
            <a:r>
              <a:rPr lang="ru-RU" sz="2100" dirty="0" err="1">
                <a:latin typeface="Cambria" panose="02040503050406030204" pitchFamily="18" charset="0"/>
              </a:rPr>
              <a:t>Феодосієм</a:t>
            </a:r>
            <a:r>
              <a:rPr lang="ru-RU" sz="2100" dirty="0">
                <a:latin typeface="Cambria" panose="02040503050406030204" pitchFamily="18" charset="0"/>
              </a:rPr>
              <a:t>, як </a:t>
            </a:r>
            <a:r>
              <a:rPr lang="ru-RU" sz="2100" dirty="0" err="1">
                <a:latin typeface="Cambria" panose="02040503050406030204" pitchFamily="18" charset="0"/>
              </a:rPr>
              <a:t>монастир</a:t>
            </a:r>
            <a:r>
              <a:rPr lang="ru-RU" sz="2100" dirty="0">
                <a:latin typeface="Cambria" panose="02040503050406030204" pitchFamily="18" charset="0"/>
              </a:rPr>
              <a:t>, для </a:t>
            </a:r>
            <a:r>
              <a:rPr lang="ru-RU" sz="2100" dirty="0" err="1">
                <a:latin typeface="Cambria" panose="02040503050406030204" pitchFamily="18" charset="0"/>
              </a:rPr>
              <a:t>укріплення</a:t>
            </a:r>
            <a:r>
              <a:rPr lang="ru-RU" sz="2100" dirty="0">
                <a:latin typeface="Cambria" panose="02040503050406030204" pitchFamily="18" charset="0"/>
              </a:rPr>
              <a:t> і </a:t>
            </a:r>
            <a:r>
              <a:rPr lang="ru-RU" sz="2100" dirty="0" err="1">
                <a:latin typeface="Cambria" panose="02040503050406030204" pitchFamily="18" charset="0"/>
              </a:rPr>
              <a:t>розповсюдження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Християнства</a:t>
            </a:r>
            <a:r>
              <a:rPr lang="ru-RU" sz="2100" dirty="0">
                <a:latin typeface="Cambria" panose="02040503050406030204" pitchFamily="18" charset="0"/>
              </a:rPr>
              <a:t> – в той час </a:t>
            </a:r>
            <a:r>
              <a:rPr lang="ru-RU" sz="2100" dirty="0" err="1">
                <a:latin typeface="Cambria" panose="02040503050406030204" pitchFamily="18" charset="0"/>
              </a:rPr>
              <a:t>нової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релігії</a:t>
            </a:r>
            <a:r>
              <a:rPr lang="ru-RU" sz="2100" dirty="0">
                <a:latin typeface="Cambria" panose="02040503050406030204" pitchFamily="18" charset="0"/>
              </a:rPr>
              <a:t>. </a:t>
            </a:r>
            <a:r>
              <a:rPr lang="ru-RU" sz="2100" dirty="0" smtClean="0">
                <a:latin typeface="Cambria" panose="02040503050406030204" pitchFamily="18" charset="0"/>
              </a:rPr>
              <a:t>Монахи </a:t>
            </a:r>
            <a:r>
              <a:rPr lang="ru-RU" sz="2100" dirty="0">
                <a:latin typeface="Cambria" panose="02040503050406030204" pitchFamily="18" charset="0"/>
              </a:rPr>
              <a:t>Жили і правили </a:t>
            </a:r>
            <a:r>
              <a:rPr lang="ru-RU" sz="2100" dirty="0" err="1">
                <a:latin typeface="Cambria" panose="02040503050406030204" pitchFamily="18" charset="0"/>
              </a:rPr>
              <a:t>служби</a:t>
            </a:r>
            <a:r>
              <a:rPr lang="ru-RU" sz="2100" dirty="0">
                <a:latin typeface="Cambria" panose="02040503050406030204" pitchFamily="18" charset="0"/>
              </a:rPr>
              <a:t> в </a:t>
            </a:r>
            <a:r>
              <a:rPr lang="ru-RU" sz="2100" dirty="0" err="1">
                <a:latin typeface="Cambria" panose="02040503050406030204" pitchFamily="18" charset="0"/>
              </a:rPr>
              <a:t>печерах</a:t>
            </a:r>
            <a:r>
              <a:rPr lang="ru-RU" sz="2100" dirty="0">
                <a:latin typeface="Cambria" panose="02040503050406030204" pitchFamily="18" charset="0"/>
              </a:rPr>
              <a:t>, </a:t>
            </a:r>
            <a:r>
              <a:rPr lang="ru-RU" sz="2100" dirty="0" err="1">
                <a:latin typeface="Cambria" panose="02040503050406030204" pitchFamily="18" charset="0"/>
              </a:rPr>
              <a:t>звідси</a:t>
            </a:r>
            <a:r>
              <a:rPr lang="ru-RU" sz="2100" dirty="0">
                <a:latin typeface="Cambria" panose="02040503050406030204" pitchFamily="18" charset="0"/>
              </a:rPr>
              <a:t> і </a:t>
            </a:r>
            <a:r>
              <a:rPr lang="ru-RU" sz="2100" dirty="0" err="1">
                <a:latin typeface="Cambria" panose="02040503050406030204" pitchFamily="18" charset="0"/>
              </a:rPr>
              <a:t>назва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Києво-печерська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Лавра.Тут</a:t>
            </a:r>
            <a:r>
              <a:rPr lang="ru-RU" sz="2100" dirty="0">
                <a:latin typeface="Cambria" panose="02040503050406030204" pitchFamily="18" charset="0"/>
              </a:rPr>
              <a:t> же </a:t>
            </a:r>
            <a:r>
              <a:rPr lang="ru-RU" sz="2100" dirty="0" err="1">
                <a:latin typeface="Cambria" panose="02040503050406030204" pitchFamily="18" charset="0"/>
              </a:rPr>
              <a:t>померлих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монахів</a:t>
            </a:r>
            <a:r>
              <a:rPr lang="ru-RU" sz="2100" dirty="0">
                <a:latin typeface="Cambria" panose="02040503050406030204" pitchFamily="18" charset="0"/>
              </a:rPr>
              <a:t> і ховали, з часом </a:t>
            </a:r>
            <a:r>
              <a:rPr lang="ru-RU" sz="2100" dirty="0" err="1">
                <a:latin typeface="Cambria" panose="02040503050406030204" pitchFamily="18" charset="0"/>
              </a:rPr>
              <a:t>їх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тіла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муміфікувались</a:t>
            </a:r>
            <a:r>
              <a:rPr lang="ru-RU" sz="21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342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" y="2424937"/>
            <a:ext cx="67143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</a:t>
            </a:r>
            <a:r>
              <a:rPr lang="ru-RU" sz="2000" dirty="0" err="1" smtClean="0"/>
              <a:t>Трипільці</a:t>
            </a:r>
            <a:r>
              <a:rPr lang="ru-RU" sz="2000" dirty="0" smtClean="0"/>
              <a:t> </a:t>
            </a:r>
            <a:r>
              <a:rPr lang="ru-RU" sz="2000" dirty="0" err="1"/>
              <a:t>були</a:t>
            </a:r>
            <a:r>
              <a:rPr lang="ru-RU" sz="2000" dirty="0"/>
              <a:t> </a:t>
            </a:r>
            <a:r>
              <a:rPr lang="ru-RU" sz="2000" dirty="0" err="1"/>
              <a:t>хліборобами</a:t>
            </a:r>
            <a:r>
              <a:rPr lang="ru-RU" sz="2000" dirty="0"/>
              <a:t> і </a:t>
            </a:r>
            <a:r>
              <a:rPr lang="ru-RU" sz="2000" dirty="0" err="1"/>
              <a:t>скотарями</a:t>
            </a:r>
            <a:r>
              <a:rPr lang="ru-RU" sz="2000" dirty="0"/>
              <a:t>. Вони </a:t>
            </a:r>
            <a:r>
              <a:rPr lang="ru-RU" sz="2000" dirty="0" err="1"/>
              <a:t>мали</a:t>
            </a:r>
            <a:r>
              <a:rPr lang="ru-RU" sz="2000" dirty="0"/>
              <a:t> </a:t>
            </a:r>
            <a:r>
              <a:rPr lang="ru-RU" sz="2000" dirty="0" err="1"/>
              <a:t>свої</a:t>
            </a:r>
            <a:r>
              <a:rPr lang="ru-RU" sz="2000" dirty="0"/>
              <a:t> </a:t>
            </a:r>
            <a:r>
              <a:rPr lang="ru-RU" sz="2000" dirty="0" err="1"/>
              <a:t>вірування</a:t>
            </a:r>
            <a:r>
              <a:rPr lang="ru-RU" sz="2000" dirty="0"/>
              <a:t> і </a:t>
            </a:r>
            <a:r>
              <a:rPr lang="ru-RU" sz="2000" dirty="0" err="1"/>
              <a:t>ритуали</a:t>
            </a:r>
            <a:r>
              <a:rPr lang="ru-RU" sz="2000" dirty="0"/>
              <a:t> </a:t>
            </a:r>
            <a:r>
              <a:rPr lang="ru-RU" sz="2000" dirty="0" err="1"/>
              <a:t>поховань</a:t>
            </a:r>
            <a:r>
              <a:rPr lang="ru-RU" sz="2000" dirty="0"/>
              <a:t> (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тілоспалень</a:t>
            </a:r>
            <a:r>
              <a:rPr lang="ru-RU" sz="2000" dirty="0"/>
              <a:t>). На жаль, в </a:t>
            </a:r>
            <a:r>
              <a:rPr lang="ru-RU" sz="2000" dirty="0" err="1"/>
              <a:t>доступних</a:t>
            </a:r>
            <a:r>
              <a:rPr lang="ru-RU" sz="2000" dirty="0"/>
              <a:t> </a:t>
            </a:r>
            <a:r>
              <a:rPr lang="ru-RU" sz="2000" dirty="0" err="1"/>
              <a:t>наукових</a:t>
            </a:r>
            <a:r>
              <a:rPr lang="ru-RU" sz="2000" dirty="0"/>
              <a:t> </a:t>
            </a:r>
            <a:r>
              <a:rPr lang="ru-RU" sz="2000" dirty="0" err="1"/>
              <a:t>джерелах</a:t>
            </a:r>
            <a:r>
              <a:rPr lang="ru-RU" sz="2000" dirty="0"/>
              <a:t> не </a:t>
            </a:r>
            <a:r>
              <a:rPr lang="ru-RU" sz="2000" dirty="0" err="1"/>
              <a:t>вдалося</a:t>
            </a:r>
            <a:r>
              <a:rPr lang="ru-RU" sz="2000" dirty="0"/>
              <a:t> </a:t>
            </a:r>
            <a:r>
              <a:rPr lang="ru-RU" sz="2000" dirty="0" err="1"/>
              <a:t>виявити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про </a:t>
            </a:r>
            <a:r>
              <a:rPr lang="ru-RU" sz="2000" dirty="0" err="1"/>
              <a:t>медичні</a:t>
            </a:r>
            <a:r>
              <a:rPr lang="ru-RU" sz="2000" dirty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та </a:t>
            </a:r>
            <a:r>
              <a:rPr lang="ru-RU" sz="2000" dirty="0" err="1"/>
              <a:t>навички</a:t>
            </a:r>
            <a:r>
              <a:rPr lang="ru-RU" sz="2000" dirty="0"/>
              <a:t> </a:t>
            </a:r>
            <a:r>
              <a:rPr lang="ru-RU" sz="2000" dirty="0" err="1"/>
              <a:t>трипільців</a:t>
            </a:r>
            <a:r>
              <a:rPr lang="ru-RU" sz="2000" dirty="0"/>
              <a:t>, </a:t>
            </a:r>
            <a:r>
              <a:rPr lang="ru-RU" sz="2000" dirty="0" err="1"/>
              <a:t>хоча</a:t>
            </a:r>
            <a:r>
              <a:rPr lang="ru-RU" sz="2000" dirty="0"/>
              <a:t>, без </a:t>
            </a:r>
            <a:r>
              <a:rPr lang="ru-RU" sz="2000" dirty="0" err="1"/>
              <a:t>сумніву</a:t>
            </a:r>
            <a:r>
              <a:rPr lang="ru-RU" sz="2000" dirty="0"/>
              <a:t>,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мали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640081" y="89407"/>
            <a:ext cx="77201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Лікарські</a:t>
            </a:r>
            <a:r>
              <a:rPr lang="ru-RU" sz="4800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засоби</a:t>
            </a:r>
            <a:r>
              <a:rPr lang="ru-RU" sz="4800" b="1" dirty="0">
                <a:solidFill>
                  <a:srgbClr val="C00000"/>
                </a:solidFill>
                <a:latin typeface="Georgia" panose="02040502050405020303" pitchFamily="18" charset="0"/>
              </a:rPr>
              <a:t>: </a:t>
            </a:r>
            <a:r>
              <a:rPr lang="ru-RU" sz="48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трипільскої</a:t>
            </a:r>
            <a:r>
              <a:rPr lang="ru-RU" sz="4800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та </a:t>
            </a:r>
            <a:r>
              <a:rPr lang="ru-RU" sz="48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скіфької</a:t>
            </a:r>
            <a:r>
              <a:rPr lang="ru-RU" sz="4800" b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Georgia" panose="02040502050405020303" pitchFamily="18" charset="0"/>
              </a:rPr>
              <a:t>культури</a:t>
            </a:r>
            <a:endParaRPr lang="ru-RU" sz="48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" y="4056153"/>
            <a:ext cx="69886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2. На </a:t>
            </a:r>
            <a:r>
              <a:rPr lang="ru-RU" dirty="0" err="1"/>
              <a:t>знайдених</a:t>
            </a:r>
            <a:r>
              <a:rPr lang="ru-RU" dirty="0"/>
              <a:t> при </a:t>
            </a:r>
            <a:r>
              <a:rPr lang="ru-RU" dirty="0" err="1"/>
              <a:t>розкопках</a:t>
            </a:r>
            <a:r>
              <a:rPr lang="ru-RU" dirty="0"/>
              <a:t> вазах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скіфів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медичну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(</a:t>
            </a:r>
            <a:r>
              <a:rPr lang="ru-RU" dirty="0" err="1"/>
              <a:t>витягання</a:t>
            </a:r>
            <a:r>
              <a:rPr lang="ru-RU" dirty="0"/>
              <a:t> зуба, </a:t>
            </a:r>
            <a:r>
              <a:rPr lang="ru-RU" dirty="0" err="1"/>
              <a:t>перев'язування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). </a:t>
            </a:r>
            <a:r>
              <a:rPr lang="ru-RU" dirty="0" err="1"/>
              <a:t>Україна</a:t>
            </a:r>
            <a:r>
              <a:rPr lang="ru-RU" dirty="0"/>
              <a:t>, Кавказ і </a:t>
            </a:r>
            <a:r>
              <a:rPr lang="ru-RU" dirty="0" err="1"/>
              <a:t>суміжні</a:t>
            </a:r>
            <a:r>
              <a:rPr lang="ru-RU" dirty="0"/>
              <a:t> з ними </a:t>
            </a:r>
            <a:r>
              <a:rPr lang="ru-RU" dirty="0" err="1"/>
              <a:t>землі</a:t>
            </a:r>
            <a:r>
              <a:rPr lang="ru-RU" dirty="0"/>
              <a:t> славились </a:t>
            </a:r>
            <a:r>
              <a:rPr lang="ru-RU" dirty="0" err="1"/>
              <a:t>споконвіку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рослинними</a:t>
            </a:r>
            <a:r>
              <a:rPr lang="ru-RU" dirty="0"/>
              <a:t> </a:t>
            </a:r>
            <a:r>
              <a:rPr lang="ru-RU" dirty="0" err="1"/>
              <a:t>багатствами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цілющих</a:t>
            </a:r>
            <a:r>
              <a:rPr lang="ru-RU" dirty="0"/>
              <a:t> </a:t>
            </a:r>
            <a:r>
              <a:rPr lang="ru-RU" dirty="0" err="1"/>
              <a:t>рослин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в </a:t>
            </a:r>
            <a:r>
              <a:rPr lang="ru-RU" dirty="0" err="1"/>
              <a:t>скіфській</a:t>
            </a:r>
            <a:r>
              <a:rPr lang="ru-RU" dirty="0"/>
              <a:t> </a:t>
            </a:r>
            <a:r>
              <a:rPr lang="ru-RU" dirty="0" err="1"/>
              <a:t>медицині</a:t>
            </a:r>
            <a:r>
              <a:rPr lang="ru-RU" dirty="0"/>
              <a:t> </a:t>
            </a:r>
            <a:r>
              <a:rPr lang="ru-RU" dirty="0" err="1"/>
              <a:t>чимало</a:t>
            </a:r>
            <a:r>
              <a:rPr lang="ru-RU" dirty="0"/>
              <a:t> </a:t>
            </a:r>
            <a:r>
              <a:rPr lang="ru-RU" dirty="0" err="1"/>
              <a:t>сильнодіючих</a:t>
            </a:r>
            <a:r>
              <a:rPr lang="ru-RU" dirty="0"/>
              <a:t>, а то </a:t>
            </a:r>
            <a:r>
              <a:rPr lang="ru-RU" dirty="0" err="1"/>
              <a:t>навіть</a:t>
            </a:r>
            <a:r>
              <a:rPr lang="ru-RU" dirty="0"/>
              <a:t> і </a:t>
            </a:r>
            <a:r>
              <a:rPr lang="ru-RU" dirty="0" err="1"/>
              <a:t>отруйних</a:t>
            </a:r>
            <a:r>
              <a:rPr lang="ru-RU" dirty="0"/>
              <a:t>. У </a:t>
            </a:r>
            <a:r>
              <a:rPr lang="ru-RU" dirty="0" err="1"/>
              <a:t>Стародавній</a:t>
            </a:r>
            <a:r>
              <a:rPr lang="ru-RU" dirty="0"/>
              <a:t> </a:t>
            </a:r>
            <a:r>
              <a:rPr lang="ru-RU" dirty="0" err="1"/>
              <a:t>Русі</a:t>
            </a:r>
            <a:r>
              <a:rPr lang="ru-RU" dirty="0"/>
              <a:t> </a:t>
            </a:r>
            <a:r>
              <a:rPr lang="ru-RU" dirty="0" err="1"/>
              <a:t>застосовувалося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раціональних</a:t>
            </a:r>
            <a:r>
              <a:rPr lang="ru-RU" dirty="0"/>
              <a:t> </a:t>
            </a:r>
            <a:r>
              <a:rPr lang="ru-RU" dirty="0" err="1"/>
              <a:t>лікувальних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: сира </a:t>
            </a:r>
            <a:r>
              <a:rPr lang="ru-RU" dirty="0" err="1"/>
              <a:t>печінка</a:t>
            </a:r>
            <a:r>
              <a:rPr lang="ru-RU" dirty="0"/>
              <a:t> </a:t>
            </a:r>
            <a:r>
              <a:rPr lang="ru-RU" dirty="0" err="1"/>
              <a:t>тріски</a:t>
            </a:r>
            <a:r>
              <a:rPr lang="ru-RU" dirty="0"/>
              <a:t> - для </a:t>
            </a:r>
            <a:r>
              <a:rPr lang="ru-RU" dirty="0" err="1"/>
              <a:t>лікування</a:t>
            </a:r>
            <a:r>
              <a:rPr lang="ru-RU" dirty="0"/>
              <a:t> "</a:t>
            </a:r>
            <a:r>
              <a:rPr lang="ru-RU" dirty="0" err="1"/>
              <a:t>курячої</a:t>
            </a:r>
            <a:r>
              <a:rPr lang="ru-RU" dirty="0"/>
              <a:t> </a:t>
            </a:r>
            <a:r>
              <a:rPr lang="ru-RU" dirty="0" err="1"/>
              <a:t>сліпоти</a:t>
            </a:r>
            <a:r>
              <a:rPr lang="ru-RU" dirty="0"/>
              <a:t>"; </a:t>
            </a:r>
            <a:r>
              <a:rPr lang="ru-RU" dirty="0" err="1"/>
              <a:t>дьоготь</a:t>
            </a:r>
            <a:r>
              <a:rPr lang="ru-RU" dirty="0"/>
              <a:t> - для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корости</a:t>
            </a:r>
            <a:r>
              <a:rPr lang="ru-RU" dirty="0"/>
              <a:t>; </a:t>
            </a:r>
            <a:r>
              <a:rPr lang="ru-RU" dirty="0" err="1"/>
              <a:t>журавлина</a:t>
            </a:r>
            <a:r>
              <a:rPr lang="ru-RU" dirty="0"/>
              <a:t>, морошка, цибуля, </a:t>
            </a:r>
            <a:r>
              <a:rPr lang="ru-RU" dirty="0" err="1"/>
              <a:t>часник</a:t>
            </a:r>
            <a:r>
              <a:rPr lang="ru-RU" dirty="0"/>
              <a:t>, </a:t>
            </a:r>
            <a:r>
              <a:rPr lang="ru-RU" dirty="0" err="1"/>
              <a:t>хрін</a:t>
            </a:r>
            <a:r>
              <a:rPr lang="ru-RU" dirty="0"/>
              <a:t> - для </a:t>
            </a:r>
            <a:r>
              <a:rPr lang="ru-RU" dirty="0" err="1"/>
              <a:t>лікування</a:t>
            </a:r>
            <a:r>
              <a:rPr lang="ru-RU" dirty="0"/>
              <a:t> цинги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71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057" y="446591"/>
            <a:ext cx="7886700" cy="878458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Cambria" panose="02040503050406030204" pitchFamily="18" charset="0"/>
              </a:rPr>
              <a:t>Мета курсу: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56" name="Объект 2"/>
          <p:cNvSpPr>
            <a:spLocks noGrp="1"/>
          </p:cNvSpPr>
          <p:nvPr>
            <p:ph idx="1"/>
          </p:nvPr>
        </p:nvSpPr>
        <p:spPr>
          <a:xfrm>
            <a:off x="1466306" y="2117769"/>
            <a:ext cx="6972300" cy="2997808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err="1" smtClean="0">
                <a:latin typeface="Georgia" panose="02040502050405020303" pitchFamily="18" charset="0"/>
              </a:rPr>
              <a:t>Показати</a:t>
            </a:r>
            <a:r>
              <a:rPr lang="ru-RU" sz="2800" dirty="0" smtClean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закономірності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розвитку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медицини</a:t>
            </a:r>
            <a:r>
              <a:rPr lang="ru-RU" sz="2800" dirty="0">
                <a:latin typeface="Georgia" panose="02040502050405020303" pitchFamily="18" charset="0"/>
              </a:rPr>
              <a:t> та </a:t>
            </a:r>
            <a:r>
              <a:rPr lang="ru-RU" sz="2800" dirty="0" err="1">
                <a:latin typeface="Georgia" panose="02040502050405020303" pitchFamily="18" charset="0"/>
              </a:rPr>
              <a:t>фармації</a:t>
            </a:r>
            <a:r>
              <a:rPr lang="ru-RU" sz="2800" dirty="0">
                <a:latin typeface="Georgia" panose="02040502050405020303" pitchFamily="18" charset="0"/>
              </a:rPr>
              <a:t> як </a:t>
            </a:r>
            <a:r>
              <a:rPr lang="ru-RU" sz="2800" dirty="0" err="1">
                <a:latin typeface="Georgia" panose="02040502050405020303" pitchFamily="18" charset="0"/>
              </a:rPr>
              <a:t>частини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 smtClean="0">
                <a:latin typeface="Georgia" panose="02040502050405020303" pitchFamily="18" charset="0"/>
              </a:rPr>
              <a:t>загальної</a:t>
            </a:r>
            <a:r>
              <a:rPr lang="ru-RU" dirty="0">
                <a:latin typeface="Georgia" panose="02040502050405020303" pitchFamily="18" charset="0"/>
              </a:rPr>
              <a:t> </a:t>
            </a:r>
            <a:r>
              <a:rPr lang="ru-RU" sz="2800" dirty="0" err="1" smtClean="0">
                <a:latin typeface="Georgia" panose="02040502050405020303" pitchFamily="18" charset="0"/>
              </a:rPr>
              <a:t>культури</a:t>
            </a:r>
            <a:r>
              <a:rPr lang="ru-RU" sz="2800" dirty="0" smtClean="0">
                <a:latin typeface="Georgia" panose="02040502050405020303" pitchFamily="18" charset="0"/>
              </a:rPr>
              <a:t> </a:t>
            </a:r>
            <a:r>
              <a:rPr lang="ru-RU" sz="2800" dirty="0">
                <a:latin typeface="Georgia" panose="02040502050405020303" pitchFamily="18" charset="0"/>
              </a:rPr>
              <a:t>і </a:t>
            </a:r>
            <a:r>
              <a:rPr lang="ru-RU" sz="2800" dirty="0" err="1">
                <a:latin typeface="Georgia" panose="02040502050405020303" pitchFamily="18" charset="0"/>
              </a:rPr>
              <a:t>історії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людства</a:t>
            </a:r>
            <a:r>
              <a:rPr lang="ru-RU" sz="2800" dirty="0">
                <a:latin typeface="Georgia" panose="02040502050405020303" pitchFamily="18" charset="0"/>
              </a:rPr>
              <a:t>, </a:t>
            </a:r>
            <a:r>
              <a:rPr lang="ru-RU" sz="2800" dirty="0" err="1">
                <a:latin typeface="Georgia" panose="02040502050405020303" pitchFamily="18" charset="0"/>
              </a:rPr>
              <a:t>вплив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видатних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відкриттів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учених-медиків</a:t>
            </a:r>
            <a:r>
              <a:rPr lang="ru-RU" sz="2800" dirty="0">
                <a:latin typeface="Georgia" panose="02040502050405020303" pitchFamily="18" charset="0"/>
              </a:rPr>
              <a:t> на </a:t>
            </a:r>
            <a:r>
              <a:rPr lang="ru-RU" sz="2800" dirty="0" err="1">
                <a:latin typeface="Georgia" panose="02040502050405020303" pitchFamily="18" charset="0"/>
              </a:rPr>
              <a:t>формування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smtClean="0">
                <a:latin typeface="Georgia" panose="02040502050405020303" pitchFamily="18" charset="0"/>
              </a:rPr>
              <a:t>і </a:t>
            </a:r>
            <a:r>
              <a:rPr lang="ru-RU" sz="2800" dirty="0" err="1" smtClean="0">
                <a:latin typeface="Georgia" panose="02040502050405020303" pitchFamily="18" charset="0"/>
              </a:rPr>
              <a:t>протиборство</a:t>
            </a:r>
            <a:r>
              <a:rPr lang="ru-RU" sz="2800" dirty="0" smtClean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поглядів</a:t>
            </a:r>
            <a:r>
              <a:rPr lang="ru-RU" sz="2800" dirty="0">
                <a:latin typeface="Georgia" panose="02040502050405020303" pitchFamily="18" charset="0"/>
              </a:rPr>
              <a:t> з </a:t>
            </a:r>
            <a:r>
              <a:rPr lang="ru-RU" sz="2800" dirty="0" err="1">
                <a:latin typeface="Georgia" panose="02040502050405020303" pitchFamily="18" charset="0"/>
              </a:rPr>
              <a:t>питань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здоров’я</a:t>
            </a:r>
            <a:r>
              <a:rPr lang="ru-RU" sz="2800" dirty="0">
                <a:latin typeface="Georgia" panose="02040502050405020303" pitchFamily="18" charset="0"/>
              </a:rPr>
              <a:t> і </a:t>
            </a:r>
            <a:r>
              <a:rPr lang="ru-RU" sz="2800" dirty="0" err="1">
                <a:latin typeface="Georgia" panose="02040502050405020303" pitchFamily="18" charset="0"/>
              </a:rPr>
              <a:t>хвороби</a:t>
            </a:r>
            <a:r>
              <a:rPr lang="ru-RU" sz="2800" dirty="0">
                <a:latin typeface="Georgia" panose="02040502050405020303" pitchFamily="18" charset="0"/>
              </a:rPr>
              <a:t>. </a:t>
            </a:r>
            <a:r>
              <a:rPr lang="ru-RU" sz="2800" dirty="0" err="1">
                <a:latin typeface="Georgia" panose="02040502050405020303" pitchFamily="18" charset="0"/>
              </a:rPr>
              <a:t>Показати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</a:rPr>
              <a:t>емпіричний</a:t>
            </a:r>
            <a:r>
              <a:rPr lang="ru-RU" sz="2800" dirty="0">
                <a:latin typeface="Georgia" panose="02040502050405020303" pitchFamily="18" charset="0"/>
              </a:rPr>
              <a:t> шлях </a:t>
            </a:r>
            <a:r>
              <a:rPr lang="ru-RU" sz="2800" dirty="0" err="1" smtClean="0">
                <a:latin typeface="Georgia" panose="02040502050405020303" pitchFamily="18" charset="0"/>
              </a:rPr>
              <a:t>пізнання</a:t>
            </a:r>
            <a:r>
              <a:rPr lang="ru-RU" sz="2800" dirty="0">
                <a:latin typeface="Georgia" panose="02040502050405020303" pitchFamily="18" charset="0"/>
              </a:rPr>
              <a:t> </a:t>
            </a:r>
            <a:r>
              <a:rPr lang="ru-RU" sz="2800" dirty="0" err="1" smtClean="0">
                <a:latin typeface="Georgia" panose="02040502050405020303" pitchFamily="18" charset="0"/>
              </a:rPr>
              <a:t>лікознавства</a:t>
            </a:r>
            <a:r>
              <a:rPr lang="ru-RU" sz="2800" dirty="0"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285057" y="1750421"/>
            <a:ext cx="7297240" cy="3365156"/>
          </a:xfrm>
          <a:prstGeom prst="rect">
            <a:avLst/>
          </a:prstGeom>
          <a:noFill/>
          <a:ln>
            <a:solidFill>
              <a:srgbClr val="7B3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омб 57"/>
          <p:cNvSpPr/>
          <p:nvPr/>
        </p:nvSpPr>
        <p:spPr>
          <a:xfrm>
            <a:off x="829601" y="1712819"/>
            <a:ext cx="364831" cy="404948"/>
          </a:xfrm>
          <a:prstGeom prst="diamond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4950" y="273687"/>
            <a:ext cx="873905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Історія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становлення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й 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розвитку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української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фармації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16 – 18 ст. 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Регіональна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фармація</a:t>
            </a:r>
            <a:endParaRPr lang="ru-RU" sz="36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8575" y="1969690"/>
            <a:ext cx="6557555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>
                <a:latin typeface="Cambria" panose="02040503050406030204" pitchFamily="18" charset="0"/>
              </a:rPr>
              <a:t>Перша аптека </a:t>
            </a:r>
            <a:r>
              <a:rPr lang="ru-RU" sz="2100" dirty="0" err="1">
                <a:latin typeface="Cambria" panose="02040503050406030204" pitchFamily="18" charset="0"/>
              </a:rPr>
              <a:t>була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відкрита</a:t>
            </a:r>
            <a:r>
              <a:rPr lang="ru-RU" sz="2100" dirty="0">
                <a:latin typeface="Cambria" panose="02040503050406030204" pitchFamily="18" charset="0"/>
              </a:rPr>
              <a:t> у </a:t>
            </a:r>
            <a:r>
              <a:rPr lang="ru-RU" sz="2100" dirty="0" err="1">
                <a:latin typeface="Cambria" panose="02040503050406030204" pitchFamily="18" charset="0"/>
              </a:rPr>
              <a:t>Львові</a:t>
            </a:r>
            <a:r>
              <a:rPr lang="ru-RU" sz="2100" dirty="0">
                <a:latin typeface="Cambria" panose="02040503050406030204" pitchFamily="18" charset="0"/>
              </a:rPr>
              <a:t> в 1270 р. при </a:t>
            </a:r>
            <a:r>
              <a:rPr lang="ru-RU" sz="2100" dirty="0" err="1">
                <a:latin typeface="Cambria" panose="02040503050406030204" pitchFamily="18" charset="0"/>
              </a:rPr>
              <a:t>храмі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Іоанна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Хрестителя</a:t>
            </a:r>
            <a:r>
              <a:rPr lang="ru-RU" sz="2100" dirty="0">
                <a:latin typeface="Cambria" panose="02040503050406030204" pitchFamily="18" charset="0"/>
              </a:rPr>
              <a:t> і </a:t>
            </a:r>
            <a:r>
              <a:rPr lang="ru-RU" sz="2100" dirty="0" err="1">
                <a:latin typeface="Cambria" panose="02040503050406030204" pitchFamily="18" charset="0"/>
              </a:rPr>
              <a:t>проіснувала</a:t>
            </a:r>
            <a:r>
              <a:rPr lang="ru-RU" sz="2100" dirty="0">
                <a:latin typeface="Cambria" panose="02040503050406030204" pitchFamily="18" charset="0"/>
              </a:rPr>
              <a:t> до 1480 р. Для </a:t>
            </a:r>
            <a:r>
              <a:rPr lang="ru-RU" sz="2100" dirty="0" err="1">
                <a:latin typeface="Cambria" panose="02040503050406030204" pitchFamily="18" charset="0"/>
              </a:rPr>
              <a:t>порівняння</a:t>
            </a:r>
            <a:r>
              <a:rPr lang="ru-RU" sz="2100" dirty="0">
                <a:latin typeface="Cambria" panose="02040503050406030204" pitchFamily="18" charset="0"/>
              </a:rPr>
              <a:t>: перша аптека в </a:t>
            </a:r>
            <a:r>
              <a:rPr lang="ru-RU" sz="2100" dirty="0" err="1">
                <a:latin typeface="Cambria" panose="02040503050406030204" pitchFamily="18" charset="0"/>
              </a:rPr>
              <a:t>Московській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Русі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була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відкрита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тільки</a:t>
            </a:r>
            <a:r>
              <a:rPr lang="ru-RU" sz="2100" dirty="0">
                <a:latin typeface="Cambria" panose="02040503050406030204" pitchFamily="18" charset="0"/>
              </a:rPr>
              <a:t> в 1581 р. і </a:t>
            </a:r>
            <a:r>
              <a:rPr lang="ru-RU" sz="2100" dirty="0" err="1">
                <a:latin typeface="Cambria" panose="02040503050406030204" pitchFamily="18" charset="0"/>
              </a:rPr>
              <a:t>обслуговувала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тільки</a:t>
            </a:r>
            <a:r>
              <a:rPr lang="ru-RU" sz="2100" dirty="0">
                <a:latin typeface="Cambria" panose="02040503050406030204" pitchFamily="18" charset="0"/>
              </a:rPr>
              <a:t> царя та </a:t>
            </a:r>
            <a:r>
              <a:rPr lang="ru-RU" sz="2100" dirty="0" err="1">
                <a:latin typeface="Cambria" panose="02040503050406030204" pitchFamily="18" charset="0"/>
              </a:rPr>
              <a:t>його</a:t>
            </a:r>
            <a:r>
              <a:rPr lang="ru-RU" sz="2100" dirty="0">
                <a:latin typeface="Cambria" panose="02040503050406030204" pitchFamily="18" charset="0"/>
              </a:rPr>
              <a:t> родину; для </a:t>
            </a:r>
            <a:r>
              <a:rPr lang="ru-RU" sz="2100" dirty="0" err="1">
                <a:latin typeface="Cambria" panose="02040503050406030204" pitchFamily="18" charset="0"/>
              </a:rPr>
              <a:t>обслуговування</a:t>
            </a:r>
            <a:r>
              <a:rPr lang="ru-RU" sz="2100" dirty="0">
                <a:latin typeface="Cambria" panose="02040503050406030204" pitchFamily="18" charset="0"/>
              </a:rPr>
              <a:t> ж </a:t>
            </a:r>
            <a:r>
              <a:rPr lang="ru-RU" sz="2100" dirty="0" err="1">
                <a:latin typeface="Cambria" panose="02040503050406030204" pitchFamily="18" charset="0"/>
              </a:rPr>
              <a:t>населення</a:t>
            </a:r>
            <a:r>
              <a:rPr lang="ru-RU" sz="2100" dirty="0">
                <a:latin typeface="Cambria" panose="02040503050406030204" pitchFamily="18" charset="0"/>
              </a:rPr>
              <a:t>, аптеку в </a:t>
            </a:r>
            <a:r>
              <a:rPr lang="ru-RU" sz="2100" dirty="0" err="1">
                <a:latin typeface="Cambria" panose="02040503050406030204" pitchFamily="18" charset="0"/>
              </a:rPr>
              <a:t>Москві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була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відкрито</a:t>
            </a:r>
            <a:r>
              <a:rPr lang="ru-RU" sz="2100" dirty="0">
                <a:latin typeface="Cambria" panose="02040503050406030204" pitchFamily="18" charset="0"/>
              </a:rPr>
              <a:t> в 1672 р. </a:t>
            </a:r>
            <a:endParaRPr lang="ru-RU" sz="2100" dirty="0" smtClean="0">
              <a:latin typeface="Cambria" panose="02040503050406030204" pitchFamily="18" charset="0"/>
            </a:endParaRPr>
          </a:p>
          <a:p>
            <a:pPr algn="just"/>
            <a:endParaRPr lang="ru-RU" sz="2100" dirty="0">
              <a:latin typeface="Cambria" panose="02040503050406030204" pitchFamily="18" charset="0"/>
            </a:endParaRPr>
          </a:p>
          <a:p>
            <a:pPr algn="just"/>
            <a:r>
              <a:rPr lang="ru-RU" sz="2100" dirty="0" smtClean="0">
                <a:latin typeface="Cambria" panose="02040503050406030204" pitchFamily="18" charset="0"/>
              </a:rPr>
              <a:t>У </a:t>
            </a:r>
            <a:r>
              <a:rPr lang="ru-RU" sz="2100" dirty="0">
                <a:latin typeface="Cambria" panose="02040503050406030204" pitchFamily="18" charset="0"/>
              </a:rPr>
              <a:t>1701 р. Петро І </a:t>
            </a:r>
            <a:r>
              <a:rPr lang="ru-RU" sz="2100" dirty="0" err="1">
                <a:latin typeface="Cambria" panose="02040503050406030204" pitchFamily="18" charset="0"/>
              </a:rPr>
              <a:t>видав</a:t>
            </a:r>
            <a:r>
              <a:rPr lang="ru-RU" sz="2100" dirty="0">
                <a:latin typeface="Cambria" panose="02040503050406030204" pitchFamily="18" charset="0"/>
              </a:rPr>
              <a:t> наказ, </a:t>
            </a:r>
            <a:r>
              <a:rPr lang="ru-RU" sz="2100" dirty="0" err="1">
                <a:latin typeface="Cambria" panose="02040503050406030204" pitchFamily="18" charset="0"/>
              </a:rPr>
              <a:t>згідно</a:t>
            </a:r>
            <a:r>
              <a:rPr lang="ru-RU" sz="2100" dirty="0">
                <a:latin typeface="Cambria" panose="02040503050406030204" pitchFamily="18" charset="0"/>
              </a:rPr>
              <a:t> з </a:t>
            </a:r>
            <a:r>
              <a:rPr lang="ru-RU" sz="2100" dirty="0" err="1">
                <a:latin typeface="Cambria" panose="02040503050406030204" pitchFamily="18" charset="0"/>
              </a:rPr>
              <a:t>яким</a:t>
            </a:r>
            <a:r>
              <a:rPr lang="ru-RU" sz="2100" dirty="0">
                <a:latin typeface="Cambria" panose="02040503050406030204" pitchFamily="18" charset="0"/>
              </a:rPr>
              <a:t> в </a:t>
            </a:r>
            <a:r>
              <a:rPr lang="ru-RU" sz="2100" dirty="0" err="1">
                <a:latin typeface="Cambria" panose="02040503050406030204" pitchFamily="18" charset="0"/>
              </a:rPr>
              <a:t>Москві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було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відкрито</a:t>
            </a:r>
            <a:r>
              <a:rPr lang="ru-RU" sz="2100" dirty="0">
                <a:latin typeface="Cambria" panose="02040503050406030204" pitchFamily="18" charset="0"/>
              </a:rPr>
              <a:t> першу </a:t>
            </a:r>
            <a:r>
              <a:rPr lang="ru-RU" sz="2100" dirty="0" err="1">
                <a:latin typeface="Cambria" panose="02040503050406030204" pitchFamily="18" charset="0"/>
              </a:rPr>
              <a:t>приватну</a:t>
            </a:r>
            <a:r>
              <a:rPr lang="ru-RU" sz="2100" dirty="0">
                <a:latin typeface="Cambria" panose="02040503050406030204" pitchFamily="18" charset="0"/>
              </a:rPr>
              <a:t> аптеку і </a:t>
            </a:r>
            <a:r>
              <a:rPr lang="ru-RU" sz="2100" dirty="0" err="1">
                <a:latin typeface="Cambria" panose="02040503050406030204" pitchFamily="18" charset="0"/>
              </a:rPr>
              <a:t>заборонявся</a:t>
            </a:r>
            <a:r>
              <a:rPr lang="ru-RU" sz="2100" dirty="0">
                <a:latin typeface="Cambria" panose="02040503050406030204" pitchFamily="18" charset="0"/>
              </a:rPr>
              <a:t> продаж </a:t>
            </a:r>
            <a:r>
              <a:rPr lang="ru-RU" sz="2100" dirty="0" err="1">
                <a:latin typeface="Cambria" panose="02040503050406030204" pitchFamily="18" charset="0"/>
              </a:rPr>
              <a:t>ліків</a:t>
            </a:r>
            <a:r>
              <a:rPr lang="ru-RU" sz="2100" dirty="0">
                <a:latin typeface="Cambria" panose="02040503050406030204" pitchFamily="18" charset="0"/>
              </a:rPr>
              <a:t> у </a:t>
            </a:r>
            <a:r>
              <a:rPr lang="ru-RU" sz="2100" dirty="0" err="1">
                <a:latin typeface="Cambria" panose="02040503050406030204" pitchFamily="18" charset="0"/>
              </a:rPr>
              <a:t>зіллейних</a:t>
            </a:r>
            <a:r>
              <a:rPr lang="ru-RU" sz="2100" dirty="0">
                <a:latin typeface="Cambria" panose="02040503050406030204" pitchFamily="18" charset="0"/>
              </a:rPr>
              <a:t> лавках та </a:t>
            </a:r>
            <a:r>
              <a:rPr lang="ru-RU" sz="2100" dirty="0" err="1">
                <a:latin typeface="Cambria" panose="02040503050406030204" pitchFamily="18" charset="0"/>
              </a:rPr>
              <a:t>інших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місцях</a:t>
            </a:r>
            <a:r>
              <a:rPr lang="ru-RU" sz="2100" dirty="0">
                <a:latin typeface="Cambria" panose="02040503050406030204" pitchFamily="18" charset="0"/>
              </a:rPr>
              <a:t>. З </a:t>
            </a:r>
            <a:r>
              <a:rPr lang="ru-RU" sz="2100" dirty="0" err="1">
                <a:latin typeface="Cambria" panose="02040503050406030204" pitchFamily="18" charset="0"/>
              </a:rPr>
              <a:t>цього</a:t>
            </a:r>
            <a:r>
              <a:rPr lang="ru-RU" sz="2100" dirty="0">
                <a:latin typeface="Cambria" panose="02040503050406030204" pitchFamily="18" charset="0"/>
              </a:rPr>
              <a:t> часу </a:t>
            </a:r>
            <a:r>
              <a:rPr lang="ru-RU" sz="2100" dirty="0" err="1">
                <a:latin typeface="Cambria" panose="02040503050406030204" pitchFamily="18" charset="0"/>
              </a:rPr>
              <a:t>була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впроваджена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аптечна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монополія</a:t>
            </a:r>
            <a:r>
              <a:rPr lang="ru-RU" sz="2100" dirty="0">
                <a:latin typeface="Cambria" panose="02040503050406030204" pitchFamily="18" charset="0"/>
              </a:rPr>
              <a:t>. </a:t>
            </a:r>
            <a:r>
              <a:rPr lang="ru-RU" sz="2100" dirty="0" err="1">
                <a:latin typeface="Cambria" panose="02040503050406030204" pitchFamily="18" charset="0"/>
              </a:rPr>
              <a:t>Згідно</a:t>
            </a:r>
            <a:r>
              <a:rPr lang="ru-RU" sz="2100" dirty="0">
                <a:latin typeface="Cambria" panose="02040503050406030204" pitchFamily="18" charset="0"/>
              </a:rPr>
              <a:t> з наказом, у </a:t>
            </a:r>
            <a:r>
              <a:rPr lang="ru-RU" sz="2100" dirty="0" err="1">
                <a:latin typeface="Cambria" panose="02040503050406030204" pitchFamily="18" charset="0"/>
              </a:rPr>
              <a:t>межі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міста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можна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було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відкривати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err="1">
                <a:latin typeface="Cambria" panose="02040503050406030204" pitchFamily="18" charset="0"/>
              </a:rPr>
              <a:t>тільки</a:t>
            </a:r>
            <a:r>
              <a:rPr lang="ru-RU" sz="2100" dirty="0">
                <a:latin typeface="Cambria" panose="02040503050406030204" pitchFamily="18" charset="0"/>
              </a:rPr>
              <a:t> одну аптеку.</a:t>
            </a:r>
            <a:endParaRPr lang="ru-RU" sz="2100" dirty="0"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3" y="3676415"/>
            <a:ext cx="2476172" cy="30250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43" y="1969690"/>
            <a:ext cx="2380432" cy="170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58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697" y="217314"/>
            <a:ext cx="67143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Ви дізнаєтесь медицину 20 століття:</a:t>
            </a:r>
            <a:endParaRPr lang="ru-RU" sz="40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754" y="1579632"/>
            <a:ext cx="6191795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A0A0A"/>
                </a:solidFill>
                <a:latin typeface="Roboto"/>
              </a:rPr>
              <a:t> </a:t>
            </a:r>
            <a:r>
              <a:rPr lang="ru-RU" sz="2100" dirty="0">
                <a:solidFill>
                  <a:srgbClr val="0A0A0A"/>
                </a:solidFill>
                <a:latin typeface="Cambria" panose="02040503050406030204" pitchFamily="18" charset="0"/>
              </a:rPr>
              <a:t>XX веке найдены специфические способы лечения многих заболеваний. Наиболее широкое развитие и распространение получили средства против инфекционных заболеваний. Подверглись научной разработке и широко вошли в практику медицины биологические методы лечения и предупреждения болезней (сыворотки, вакцины, другие препараты бактериального происхождения</a:t>
            </a:r>
            <a:r>
              <a:rPr lang="ru-RU" sz="21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).</a:t>
            </a:r>
            <a:r>
              <a:rPr lang="ru-RU" sz="2100" dirty="0">
                <a:latin typeface="Cambria" panose="02040503050406030204" pitchFamily="18" charset="0"/>
              </a:rPr>
              <a:t> </a:t>
            </a:r>
            <a:r>
              <a:rPr lang="ru-RU" sz="2100" dirty="0" smtClean="0">
                <a:latin typeface="Cambria" panose="02040503050406030204" pitchFamily="18" charset="0"/>
              </a:rPr>
              <a:t>Стали </a:t>
            </a:r>
            <a:r>
              <a:rPr lang="ru-RU" sz="2100" dirty="0">
                <a:latin typeface="Cambria" panose="02040503050406030204" pitchFamily="18" charset="0"/>
              </a:rPr>
              <a:t>широко применяться химические лекарственные вещества, действующие на патогенных микроорганизмов. Начало применению химиотерапевтических средств при лечении малярии Синтетические лекарственные препараты все более и более стали заменять естественные.</a:t>
            </a:r>
            <a:endParaRPr lang="ru-RU" sz="21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293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3832" y="165340"/>
            <a:ext cx="77164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Вивчаючи історію </a:t>
            </a:r>
            <a:r>
              <a:rPr lang="uk-UA" sz="4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медицини ви дізнаєтесь про видатних вчених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896" y="2104332"/>
            <a:ext cx="3618412" cy="23178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37240" y="4473098"/>
            <a:ext cx="3639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rgbClr val="C00000"/>
                </a:solidFill>
                <a:latin typeface="Georgia" panose="02040502050405020303" pitchFamily="18" charset="0"/>
              </a:rPr>
              <a:t>Клавдій </a:t>
            </a:r>
            <a:r>
              <a:rPr lang="uk-UA" sz="24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Гален – батько фармакології</a:t>
            </a:r>
            <a:endParaRPr lang="ru-RU" sz="24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6834" y="2160015"/>
            <a:ext cx="46357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ambria" panose="02040503050406030204" pitchFamily="18" charset="0"/>
              </a:rPr>
              <a:t>Він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був</a:t>
            </a:r>
            <a:r>
              <a:rPr lang="ru-RU" sz="2400" dirty="0">
                <a:latin typeface="Cambria" panose="02040503050406030204" pitchFamily="18" charset="0"/>
              </a:rPr>
              <a:t> першим, </a:t>
            </a:r>
            <a:r>
              <a:rPr lang="ru-RU" sz="2400" dirty="0" err="1">
                <a:latin typeface="Cambria" panose="02040503050406030204" pitchFamily="18" charset="0"/>
              </a:rPr>
              <a:t>хто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довів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що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спинний</a:t>
            </a:r>
            <a:r>
              <a:rPr lang="ru-RU" sz="2400" dirty="0">
                <a:latin typeface="Cambria" panose="02040503050406030204" pitchFamily="18" charset="0"/>
              </a:rPr>
              <a:t> і </a:t>
            </a:r>
            <a:r>
              <a:rPr lang="ru-RU" sz="2400" dirty="0" err="1">
                <a:latin typeface="Cambria" panose="02040503050406030204" pitchFamily="18" charset="0"/>
              </a:rPr>
              <a:t>головний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мозок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відповідають</a:t>
            </a:r>
            <a:r>
              <a:rPr lang="ru-RU" sz="2400" dirty="0">
                <a:latin typeface="Cambria" panose="02040503050406030204" pitchFamily="18" charset="0"/>
              </a:rPr>
              <a:t> за </a:t>
            </a:r>
            <a:r>
              <a:rPr lang="ru-RU" sz="2400" dirty="0" err="1">
                <a:latin typeface="Cambria" panose="02040503050406030204" pitchFamily="18" charset="0"/>
              </a:rPr>
              <a:t>рухи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чутливу</a:t>
            </a:r>
            <a:r>
              <a:rPr lang="ru-RU" sz="2400" dirty="0">
                <a:latin typeface="Cambria" panose="02040503050406030204" pitchFamily="18" charset="0"/>
              </a:rPr>
              <a:t> і </a:t>
            </a:r>
            <a:r>
              <a:rPr lang="ru-RU" sz="2400" dirty="0" err="1">
                <a:latin typeface="Cambria" panose="02040503050406030204" pitchFamily="18" charset="0"/>
              </a:rPr>
              <a:t>душевну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діяльність</a:t>
            </a:r>
            <a:r>
              <a:rPr lang="ru-RU" sz="2400" dirty="0">
                <a:latin typeface="Cambria" panose="02040503050406030204" pitchFamily="18" charset="0"/>
              </a:rPr>
              <a:t>. </a:t>
            </a:r>
            <a:r>
              <a:rPr lang="ru-RU" sz="2400" dirty="0" err="1">
                <a:latin typeface="Cambria" panose="02040503050406030204" pitchFamily="18" charset="0"/>
              </a:rPr>
              <a:t>Раніше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вважалося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що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цю</a:t>
            </a:r>
            <a:r>
              <a:rPr lang="ru-RU" sz="2400" dirty="0">
                <a:latin typeface="Cambria" panose="02040503050406030204" pitchFamily="18" charset="0"/>
              </a:rPr>
              <a:t> роль </a:t>
            </a:r>
            <a:r>
              <a:rPr lang="ru-RU" sz="2400" dirty="0" err="1">
                <a:latin typeface="Cambria" panose="02040503050406030204" pitchFamily="18" charset="0"/>
              </a:rPr>
              <a:t>виконує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серце</a:t>
            </a:r>
            <a:r>
              <a:rPr lang="ru-RU" sz="2400" dirty="0" smtClean="0">
                <a:latin typeface="Cambria" panose="02040503050406030204" pitchFamily="18" charset="0"/>
              </a:rPr>
              <a:t>. </a:t>
            </a:r>
            <a:r>
              <a:rPr lang="ru-RU" sz="2400" dirty="0">
                <a:latin typeface="Cambria" panose="02040503050406030204" pitchFamily="18" charset="0"/>
              </a:rPr>
              <a:t>Першим поперек </a:t>
            </a:r>
            <a:r>
              <a:rPr lang="ru-RU" sz="2400" dirty="0" err="1">
                <a:latin typeface="Cambria" panose="02040503050406030204" pitchFamily="18" charset="0"/>
              </a:rPr>
              <a:t>розрізав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спинний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мозок</a:t>
            </a:r>
            <a:r>
              <a:rPr lang="ru-RU" sz="2400" dirty="0">
                <a:latin typeface="Cambria" panose="02040503050406030204" pitchFamily="18" charset="0"/>
              </a:rPr>
              <a:t>. </a:t>
            </a:r>
            <a:r>
              <a:rPr lang="ru-RU" sz="2400" dirty="0" err="1">
                <a:latin typeface="Cambria" panose="02040503050406030204" pitchFamily="18" charset="0"/>
              </a:rPr>
              <a:t>Довів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що</a:t>
            </a:r>
            <a:r>
              <a:rPr lang="ru-RU" sz="2400" dirty="0">
                <a:latin typeface="Cambria" panose="02040503050406030204" pitchFamily="18" charset="0"/>
              </a:rPr>
              <a:t> кров </a:t>
            </a:r>
            <a:r>
              <a:rPr lang="ru-RU" sz="2400" dirty="0" err="1">
                <a:latin typeface="Cambria" panose="02040503050406030204" pitchFamily="18" charset="0"/>
              </a:rPr>
              <a:t>рухається</a:t>
            </a:r>
            <a:r>
              <a:rPr lang="ru-RU" sz="2400" dirty="0">
                <a:latin typeface="Cambria" panose="02040503050406030204" pitchFamily="18" charset="0"/>
              </a:rPr>
              <a:t> по </a:t>
            </a:r>
            <a:r>
              <a:rPr lang="ru-RU" sz="2400" dirty="0" err="1">
                <a:latin typeface="Cambria" panose="02040503050406030204" pitchFamily="18" charset="0"/>
              </a:rPr>
              <a:t>артеріях</a:t>
            </a:r>
            <a:r>
              <a:rPr lang="ru-RU" sz="2400" dirty="0">
                <a:latin typeface="Cambria" panose="02040503050406030204" pitchFamily="18" charset="0"/>
              </a:rPr>
              <a:t>, а не </a:t>
            </a:r>
            <a:r>
              <a:rPr lang="ru-RU" sz="2400" dirty="0" err="1">
                <a:latin typeface="Cambria" panose="02040503050406030204" pitchFamily="18" charset="0"/>
              </a:rPr>
              <a:t>пневма</a:t>
            </a:r>
            <a:r>
              <a:rPr lang="ru-RU" sz="2400" dirty="0">
                <a:latin typeface="Cambria" panose="02040503050406030204" pitchFamily="18" charset="0"/>
              </a:rPr>
              <a:t>, як </a:t>
            </a:r>
            <a:r>
              <a:rPr lang="ru-RU" sz="2400" dirty="0" err="1">
                <a:latin typeface="Cambria" panose="02040503050406030204" pitchFamily="18" charset="0"/>
              </a:rPr>
              <a:t>передбачалося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раніше</a:t>
            </a:r>
            <a:r>
              <a:rPr lang="ru-RU" sz="2400" dirty="0">
                <a:latin typeface="Cambria" panose="02040503050406030204" pitchFamily="18" charset="0"/>
              </a:rPr>
              <a:t>. </a:t>
            </a:r>
            <a:r>
              <a:rPr lang="ru-RU" sz="2400" dirty="0" err="1">
                <a:latin typeface="Cambria" panose="02040503050406030204" pitchFamily="18" charset="0"/>
              </a:rPr>
              <a:t>Він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склав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безліч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рецептів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пігулок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порошків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витяжок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настоянок</a:t>
            </a:r>
            <a:r>
              <a:rPr lang="ru-RU" sz="2400" dirty="0">
                <a:latin typeface="Cambria" panose="02040503050406030204" pitchFamily="18" charset="0"/>
              </a:rPr>
              <a:t> і мазей. </a:t>
            </a:r>
          </a:p>
        </p:txBody>
      </p:sp>
    </p:spTree>
    <p:extLst>
      <p:ext uri="{BB962C8B-B14F-4D97-AF65-F5344CB8AC3E}">
        <p14:creationId xmlns:p14="http://schemas.microsoft.com/office/powerpoint/2010/main" val="802852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0157" y="240502"/>
            <a:ext cx="71495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Гіпократ</a:t>
            </a:r>
            <a:r>
              <a:rPr lang="ru-RU" sz="4000" b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 – </a:t>
            </a:r>
            <a:r>
              <a:rPr lang="ru-RU" sz="4000" b="1" dirty="0" err="1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видатний</a:t>
            </a:r>
            <a:r>
              <a:rPr lang="ru-RU" sz="4000" b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вчений</a:t>
            </a:r>
            <a:r>
              <a:rPr lang="ru-RU" sz="4000" b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давньої</a:t>
            </a:r>
            <a:r>
              <a:rPr lang="ru-RU" sz="4000" b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греції</a:t>
            </a:r>
            <a:endParaRPr lang="ru-RU" sz="40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66" y="1563941"/>
            <a:ext cx="2628982" cy="38191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5667" y="5423431"/>
            <a:ext cx="2628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C244B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Є </a:t>
            </a:r>
            <a:r>
              <a:rPr lang="ru-RU" sz="2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засновником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сучасної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медицини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31028" y="1563941"/>
            <a:ext cx="55386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Georgia" panose="02040502050405020303" pitchFamily="18" charset="0"/>
              </a:rPr>
              <a:t>Гіпократу</a:t>
            </a:r>
            <a:r>
              <a:rPr lang="ru-RU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приписують</a:t>
            </a:r>
            <a:r>
              <a:rPr lang="ru-RU" sz="2000" dirty="0">
                <a:latin typeface="Georgia" panose="02040502050405020303" pitchFamily="18" charset="0"/>
              </a:rPr>
              <a:t> авторство </a:t>
            </a:r>
            <a:r>
              <a:rPr lang="ru-RU" sz="2000" dirty="0" err="1">
                <a:latin typeface="Georgia" panose="02040502050405020303" pitchFamily="18" charset="0"/>
              </a:rPr>
              <a:t>відомого</a:t>
            </a:r>
            <a:r>
              <a:rPr lang="ru-RU" sz="2000" dirty="0">
                <a:latin typeface="Georgia" panose="02040502050405020303" pitchFamily="18" charset="0"/>
              </a:rPr>
              <a:t> </a:t>
            </a:r>
            <a:r>
              <a:rPr lang="ru-RU" sz="2000" dirty="0">
                <a:solidFill>
                  <a:srgbClr val="C00000"/>
                </a:solidFill>
                <a:latin typeface="Georgia" panose="02040502050405020303" pitchFamily="18" charset="0"/>
                <a:hlinkClick r:id="rId3" tooltip="Кодекс Гіппократа"/>
              </a:rPr>
              <a:t>Кодексу </a:t>
            </a:r>
            <a:r>
              <a:rPr lang="ru-RU" sz="2000" dirty="0" err="1">
                <a:solidFill>
                  <a:srgbClr val="C00000"/>
                </a:solidFill>
                <a:latin typeface="Georgia" panose="02040502050405020303" pitchFamily="18" charset="0"/>
                <a:hlinkClick r:id="rId3" tooltip="Кодекс Гіппократа"/>
              </a:rPr>
              <a:t>Гіппократа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Утім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це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збірка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трактатів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практикуючих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фахівців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медицини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що</a:t>
            </a:r>
            <a:r>
              <a:rPr lang="ru-RU" sz="2000" dirty="0">
                <a:latin typeface="Georgia" panose="02040502050405020303" pitchFamily="18" charset="0"/>
              </a:rPr>
              <a:t> належали до </a:t>
            </a:r>
            <a:r>
              <a:rPr lang="ru-RU" sz="2000" dirty="0" err="1">
                <a:latin typeface="Georgia" panose="02040502050405020303" pitchFamily="18" charset="0"/>
              </a:rPr>
              <a:t>школи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Гіппократа</a:t>
            </a:r>
            <a:r>
              <a:rPr lang="ru-RU" sz="2000" dirty="0">
                <a:latin typeface="Georgia" panose="02040502050405020303" pitchFamily="18" charset="0"/>
              </a:rPr>
              <a:t>, й </a:t>
            </a:r>
            <a:r>
              <a:rPr lang="ru-RU" sz="2000" dirty="0" err="1">
                <a:latin typeface="Georgia" panose="02040502050405020303" pitchFamily="18" charset="0"/>
              </a:rPr>
              <a:t>особистих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творів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Гіппократа</a:t>
            </a:r>
            <a:r>
              <a:rPr lang="ru-RU" sz="2000" dirty="0">
                <a:latin typeface="Georgia" panose="02040502050405020303" pitchFamily="18" charset="0"/>
              </a:rPr>
              <a:t>; тому </a:t>
            </a:r>
            <a:r>
              <a:rPr lang="ru-RU" sz="2000" dirty="0" err="1">
                <a:latin typeface="Georgia" panose="02040502050405020303" pitchFamily="18" charset="0"/>
              </a:rPr>
              <a:t>дуже</a:t>
            </a:r>
            <a:r>
              <a:rPr lang="ru-RU" sz="2000" dirty="0">
                <a:latin typeface="Georgia" panose="02040502050405020303" pitchFamily="18" charset="0"/>
              </a:rPr>
              <a:t> мало </a:t>
            </a:r>
            <a:r>
              <a:rPr lang="ru-RU" sz="2000" dirty="0" err="1">
                <a:latin typeface="Georgia" panose="02040502050405020303" pitchFamily="18" charset="0"/>
              </a:rPr>
              <a:t>відомо</a:t>
            </a:r>
            <a:r>
              <a:rPr lang="ru-RU" sz="2000" dirty="0">
                <a:latin typeface="Georgia" panose="02040502050405020303" pitchFamily="18" charset="0"/>
              </a:rPr>
              <a:t> про те, </a:t>
            </a:r>
            <a:r>
              <a:rPr lang="ru-RU" sz="2000" dirty="0" err="1">
                <a:latin typeface="Georgia" panose="02040502050405020303" pitchFamily="18" charset="0"/>
              </a:rPr>
              <a:t>що</a:t>
            </a:r>
            <a:r>
              <a:rPr lang="ru-RU" sz="2000" dirty="0">
                <a:latin typeface="Georgia" panose="02040502050405020303" pitchFamily="18" charset="0"/>
              </a:rPr>
              <a:t> сам </a:t>
            </a:r>
            <a:r>
              <a:rPr lang="ru-RU" sz="2000" dirty="0" err="1">
                <a:latin typeface="Georgia" panose="02040502050405020303" pitchFamily="18" charset="0"/>
              </a:rPr>
              <a:t>Гіппократ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справді</a:t>
            </a:r>
            <a:r>
              <a:rPr lang="ru-RU" sz="2000" dirty="0">
                <a:latin typeface="Georgia" panose="02040502050405020303" pitchFamily="18" charset="0"/>
              </a:rPr>
              <a:t> думав, написав й </a:t>
            </a:r>
            <a:r>
              <a:rPr lang="ru-RU" sz="2000" dirty="0" err="1">
                <a:latin typeface="Georgia" panose="02040502050405020303" pitchFamily="18" charset="0"/>
              </a:rPr>
              <a:t>зробив</a:t>
            </a:r>
            <a:r>
              <a:rPr lang="ru-RU" sz="2000" dirty="0">
                <a:latin typeface="Georgia" panose="02040502050405020303" pitchFamily="18" charset="0"/>
              </a:rPr>
              <a:t>. Але без </a:t>
            </a:r>
            <a:r>
              <a:rPr lang="ru-RU" sz="2000" dirty="0" err="1">
                <a:latin typeface="Georgia" panose="02040502050405020303" pitchFamily="18" charset="0"/>
              </a:rPr>
              <a:t>сумніву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Гіппократ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протягом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багатьох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століть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сприймається</a:t>
            </a:r>
            <a:r>
              <a:rPr lang="ru-RU" sz="2000" dirty="0">
                <a:latin typeface="Georgia" panose="02040502050405020303" pitchFamily="18" charset="0"/>
              </a:rPr>
              <a:t> як </a:t>
            </a:r>
            <a:r>
              <a:rPr lang="ru-RU" sz="2000" dirty="0" err="1">
                <a:latin typeface="Georgia" panose="02040502050405020303" pitchFamily="18" charset="0"/>
              </a:rPr>
              <a:t>взірець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лікаря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Зокрема</a:t>
            </a:r>
            <a:r>
              <a:rPr lang="ru-RU" sz="2000" dirty="0">
                <a:latin typeface="Georgia" panose="02040502050405020303" pitchFamily="18" charset="0"/>
              </a:rPr>
              <a:t>, з ним </a:t>
            </a:r>
            <a:r>
              <a:rPr lang="ru-RU" sz="2000" dirty="0" err="1">
                <a:latin typeface="Georgia" panose="02040502050405020303" pitchFamily="18" charset="0"/>
              </a:rPr>
              <a:t>пов'язують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систематичне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вивчення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клінічної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медицини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систематизацію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медичних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знань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попередніх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шкіл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інші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роботи</a:t>
            </a:r>
            <a:r>
              <a:rPr lang="ru-RU" sz="2000" dirty="0">
                <a:latin typeface="Georgia" panose="02040502050405020303" pitchFamily="18" charset="0"/>
              </a:rPr>
              <a:t>. З </a:t>
            </a:r>
            <a:r>
              <a:rPr lang="ru-RU" sz="2000" dirty="0" err="1">
                <a:latin typeface="Georgia" panose="02040502050405020303" pitchFamily="18" charset="0"/>
              </a:rPr>
              <a:t>ім'ям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Гіппократа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пов'язують</a:t>
            </a:r>
            <a:r>
              <a:rPr lang="ru-RU" sz="2000" dirty="0">
                <a:latin typeface="Georgia" panose="02040502050405020303" pitchFamily="18" charset="0"/>
              </a:rPr>
              <a:t> </a:t>
            </a:r>
            <a:r>
              <a:rPr lang="ru-RU" sz="2000" dirty="0">
                <a:latin typeface="Georgia" panose="02040502050405020303" pitchFamily="18" charset="0"/>
                <a:hlinkClick r:id="rId4" tooltip="Присяга Гіппократа"/>
              </a:rPr>
              <a:t>Присягу</a:t>
            </a:r>
            <a:r>
              <a:rPr lang="ru-RU" sz="2000" dirty="0">
                <a:latin typeface="Georgia" panose="02040502050405020303" pitchFamily="18" charset="0"/>
              </a:rPr>
              <a:t>, яка </a:t>
            </a:r>
            <a:r>
              <a:rPr lang="ru-RU" sz="2000" dirty="0" err="1">
                <a:latin typeface="Georgia" panose="02040502050405020303" pitchFamily="18" charset="0"/>
              </a:rPr>
              <a:t>регламентує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діяльність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лікарів</a:t>
            </a:r>
            <a:r>
              <a:rPr lang="ru-RU" sz="2000" dirty="0">
                <a:latin typeface="Georgia" panose="02040502050405020303" pitchFamily="18" charset="0"/>
              </a:rPr>
              <a:t> і в </a:t>
            </a:r>
            <a:r>
              <a:rPr lang="ru-RU" sz="2000" dirty="0" err="1">
                <a:latin typeface="Georgia" panose="02040502050405020303" pitchFamily="18" charset="0"/>
              </a:rPr>
              <a:t>якій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вперше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було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сформульовано</a:t>
            </a:r>
            <a:r>
              <a:rPr lang="ru-RU" sz="2000" dirty="0">
                <a:latin typeface="Georgia" panose="02040502050405020303" pitchFamily="18" charset="0"/>
              </a:rPr>
              <a:t> </a:t>
            </a:r>
            <a:r>
              <a:rPr lang="ru-RU" sz="2000" dirty="0" err="1">
                <a:latin typeface="Georgia" panose="02040502050405020303" pitchFamily="18" charset="0"/>
                <a:hlinkClick r:id="rId5" tooltip="Етика"/>
              </a:rPr>
              <a:t>етичні</a:t>
            </a:r>
            <a:r>
              <a:rPr lang="ru-RU" sz="2000" dirty="0">
                <a:latin typeface="Georgia" panose="02040502050405020303" pitchFamily="18" charset="0"/>
              </a:rPr>
              <a:t> засади </a:t>
            </a:r>
            <a:r>
              <a:rPr lang="ru-RU" sz="2000" dirty="0" err="1">
                <a:latin typeface="Georgia" panose="02040502050405020303" pitchFamily="18" charset="0"/>
              </a:rPr>
              <a:t>медицини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8817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872608" y="308648"/>
            <a:ext cx="8271392" cy="8916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4400" b="1" dirty="0" err="1" smtClean="0">
                <a:solidFill>
                  <a:srgbClr val="C00000"/>
                </a:solidFill>
                <a:latin typeface="Georgia" panose="02040502050405020303" pitchFamily="18" charset="0"/>
              </a:rPr>
              <a:t>Авіцена</a:t>
            </a:r>
            <a:r>
              <a:rPr lang="uk-UA" sz="4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– великий медик</a:t>
            </a:r>
            <a:endParaRPr lang="ru-RU" sz="44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8" y="1200326"/>
            <a:ext cx="3151551" cy="2097214"/>
          </a:xfrm>
          <a:prstGeom prst="rect">
            <a:avLst/>
          </a:prstGeom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501218" y="4563567"/>
            <a:ext cx="3313136" cy="11667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>
                <a:latin typeface="Georgia" panose="02040502050405020303" pitchFamily="18" charset="0"/>
              </a:rPr>
              <a:t>Родоначальник діагностики по пульсу.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22628" y="1200326"/>
            <a:ext cx="55515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 smtClean="0">
                <a:latin typeface="Cambria" panose="02040503050406030204" pitchFamily="18" charset="0"/>
              </a:rPr>
              <a:t>Авиценна</a:t>
            </a:r>
            <a:r>
              <a:rPr lang="uk-UA" sz="2400" dirty="0" smtClean="0">
                <a:latin typeface="Cambria" panose="02040503050406030204" pitchFamily="18" charset="0"/>
              </a:rPr>
              <a:t> (980-1037)-учений, філософ, лікар, музикант. Автор енциклопедії з природничих наук, медичного словника, книг з етики і права. Найважливіший твір – «Канон медицини»(1025) – є історичним документом, що містить знання фармакології, описи </a:t>
            </a:r>
            <a:r>
              <a:rPr lang="uk-UA" sz="2400" dirty="0" err="1" smtClean="0">
                <a:latin typeface="Cambria" panose="02040503050406030204" pitchFamily="18" charset="0"/>
              </a:rPr>
              <a:t>хвороб</a:t>
            </a:r>
            <a:r>
              <a:rPr lang="uk-UA" sz="2400" dirty="0" smtClean="0">
                <a:latin typeface="Cambria" panose="02040503050406030204" pitchFamily="18" charset="0"/>
              </a:rPr>
              <a:t>, способи лікування. </a:t>
            </a:r>
            <a:r>
              <a:rPr lang="ru-RU" sz="2400" dirty="0" smtClean="0">
                <a:latin typeface="Cambria" panose="02040503050406030204" pitchFamily="18" charset="0"/>
              </a:rPr>
              <a:t>Перший </a:t>
            </a:r>
            <a:r>
              <a:rPr lang="ru-RU" sz="2400" dirty="0" err="1">
                <a:latin typeface="Cambria" panose="02040503050406030204" pitchFamily="18" charset="0"/>
              </a:rPr>
              <a:t>звернув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увагу</a:t>
            </a:r>
            <a:r>
              <a:rPr lang="ru-RU" sz="2400" dirty="0">
                <a:latin typeface="Cambria" panose="02040503050406030204" pitchFamily="18" charset="0"/>
              </a:rPr>
              <a:t> на </a:t>
            </a:r>
            <a:r>
              <a:rPr lang="ru-RU" sz="2400" dirty="0" err="1">
                <a:latin typeface="Cambria" panose="02040503050406030204" pitchFamily="18" charset="0"/>
              </a:rPr>
              <a:t>заразність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віспи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визначив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відмінність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між</a:t>
            </a:r>
            <a:r>
              <a:rPr lang="ru-RU" sz="2400" dirty="0">
                <a:latin typeface="Cambria" panose="02040503050406030204" pitchFamily="18" charset="0"/>
              </a:rPr>
              <a:t> холерою та </a:t>
            </a:r>
            <a:r>
              <a:rPr lang="ru-RU" sz="2400" dirty="0" err="1">
                <a:latin typeface="Cambria" panose="02040503050406030204" pitchFamily="18" charset="0"/>
              </a:rPr>
              <a:t>чумою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ввів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термін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епілепсія</a:t>
            </a:r>
            <a:r>
              <a:rPr lang="ru-RU" sz="2400" dirty="0">
                <a:latin typeface="Cambria" panose="02040503050406030204" pitchFamily="18" charset="0"/>
              </a:rPr>
              <a:t>, описав проказу і </a:t>
            </a:r>
            <a:r>
              <a:rPr lang="ru-RU" sz="2400" dirty="0" err="1">
                <a:latin typeface="Cambria" panose="02040503050406030204" pitchFamily="18" charset="0"/>
              </a:rPr>
              <a:t>жовтяницю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проаналізував</a:t>
            </a:r>
            <a:r>
              <a:rPr lang="ru-RU" sz="2400" dirty="0">
                <a:latin typeface="Cambria" panose="02040503050406030204" pitchFamily="18" charset="0"/>
              </a:rPr>
              <a:t> причини, </a:t>
            </a:r>
            <a:r>
              <a:rPr lang="ru-RU" sz="2400" dirty="0" err="1">
                <a:latin typeface="Cambria" panose="02040503050406030204" pitchFamily="18" charset="0"/>
              </a:rPr>
              <a:t>симптоми</a:t>
            </a:r>
            <a:r>
              <a:rPr lang="ru-RU" sz="2400" dirty="0">
                <a:latin typeface="Cambria" panose="02040503050406030204" pitchFamily="18" charset="0"/>
              </a:rPr>
              <a:t> і </a:t>
            </a:r>
            <a:r>
              <a:rPr lang="ru-RU" sz="2400" dirty="0" err="1">
                <a:latin typeface="Cambria" panose="02040503050406030204" pitchFamily="18" charset="0"/>
              </a:rPr>
              <a:t>способи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лікування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менінгіту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виразки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шлунка</a:t>
            </a:r>
            <a:r>
              <a:rPr lang="ru-RU" sz="2400" dirty="0">
                <a:latin typeface="Cambria" panose="02040503050406030204" pitchFamily="18" charset="0"/>
              </a:rPr>
              <a:t> та </a:t>
            </a:r>
            <a:r>
              <a:rPr lang="ru-RU" sz="2400" dirty="0" err="1">
                <a:latin typeface="Cambria" panose="02040503050406030204" pitchFamily="18" charset="0"/>
              </a:rPr>
              <a:t>інших</a:t>
            </a:r>
            <a:r>
              <a:rPr lang="ru-RU" sz="2400" dirty="0">
                <a:latin typeface="Cambria" panose="02040503050406030204" pitchFamily="18" charset="0"/>
              </a:rPr>
              <a:t>.</a:t>
            </a:r>
            <a:endParaRPr lang="ru-RU" sz="2400" dirty="0" smtClean="0"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218" y="3321833"/>
            <a:ext cx="3216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Належать слова:</a:t>
            </a:r>
          </a:p>
          <a:p>
            <a:r>
              <a:rPr lang="uk-UA" sz="2400" dirty="0">
                <a:latin typeface="Georgia" panose="02040502050405020303" pitchFamily="18" charset="0"/>
              </a:rPr>
              <a:t>« Я мислю, і це значить, що я існую</a:t>
            </a:r>
          </a:p>
        </p:txBody>
      </p:sp>
    </p:spTree>
    <p:extLst>
      <p:ext uri="{BB962C8B-B14F-4D97-AF65-F5344CB8AC3E}">
        <p14:creationId xmlns:p14="http://schemas.microsoft.com/office/powerpoint/2010/main" val="168687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87132"/>
            <a:ext cx="7886700" cy="997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 err="1" smtClean="0">
                <a:ln w="13462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Завдання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39952" y="1006787"/>
            <a:ext cx="3371850" cy="1750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9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Теоретичні</a:t>
            </a:r>
            <a:r>
              <a:rPr lang="ru-RU" sz="39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:  </a:t>
            </a:r>
          </a:p>
          <a:p>
            <a:endParaRPr lang="ru-RU" dirty="0"/>
          </a:p>
        </p:txBody>
      </p:sp>
      <p:sp>
        <p:nvSpPr>
          <p:cNvPr id="6" name="Ромб 5"/>
          <p:cNvSpPr/>
          <p:nvPr/>
        </p:nvSpPr>
        <p:spPr>
          <a:xfrm>
            <a:off x="117571" y="4362996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96210" y="2773491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96210" y="1596329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17571" y="5241061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117571" y="3469983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456931" y="1686997"/>
            <a:ext cx="6041023" cy="4961997"/>
          </a:xfrm>
          <a:prstGeom prst="rect">
            <a:avLst/>
          </a:prstGeom>
          <a:noFill/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500" dirty="0" err="1" smtClean="0">
                <a:latin typeface="Georgia" panose="02040502050405020303" pitchFamily="18" charset="0"/>
              </a:rPr>
              <a:t>Розкрити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загальні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закономірності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історичного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процесу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становлення</a:t>
            </a:r>
            <a:r>
              <a:rPr lang="ru-RU" sz="2500" dirty="0" smtClean="0">
                <a:latin typeface="Georgia" panose="02040502050405020303" pitchFamily="18" charset="0"/>
              </a:rPr>
              <a:t> і </a:t>
            </a:r>
            <a:r>
              <a:rPr lang="ru-RU" sz="2500" dirty="0" err="1" smtClean="0">
                <a:latin typeface="Georgia" panose="02040502050405020303" pitchFamily="18" charset="0"/>
              </a:rPr>
              <a:t>розвитку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лікувальної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справи</a:t>
            </a:r>
            <a:r>
              <a:rPr lang="ru-RU" sz="2500" dirty="0" smtClean="0">
                <a:latin typeface="Georgia" panose="02040502050405020303" pitchFamily="18" charset="0"/>
              </a:rPr>
              <a:t> з </a:t>
            </a:r>
            <a:r>
              <a:rPr lang="ru-RU" sz="2500" dirty="0" err="1" smtClean="0">
                <a:latin typeface="Georgia" panose="02040502050405020303" pitchFamily="18" charset="0"/>
              </a:rPr>
              <a:t>стародавніх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часів</a:t>
            </a:r>
            <a:r>
              <a:rPr lang="ru-RU" sz="2500" dirty="0" smtClean="0">
                <a:latin typeface="Georgia" panose="02040502050405020303" pitchFamily="18" charset="0"/>
              </a:rPr>
              <a:t> до </a:t>
            </a:r>
            <a:r>
              <a:rPr lang="ru-RU" sz="2500" dirty="0" err="1" smtClean="0">
                <a:latin typeface="Georgia" panose="02040502050405020303" pitchFamily="18" charset="0"/>
              </a:rPr>
              <a:t>сучасного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періоду</a:t>
            </a:r>
            <a:r>
              <a:rPr lang="ru-RU" sz="2500" dirty="0" smtClean="0">
                <a:latin typeface="Georgia" panose="02040502050405020303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500" dirty="0" err="1" smtClean="0">
                <a:latin typeface="Georgia" panose="02040502050405020303" pitchFamily="18" charset="0"/>
              </a:rPr>
              <a:t>Ознайомити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студентів</a:t>
            </a:r>
            <a:r>
              <a:rPr lang="ru-RU" sz="2500" dirty="0" smtClean="0">
                <a:latin typeface="Georgia" panose="02040502050405020303" pitchFamily="18" charset="0"/>
              </a:rPr>
              <a:t> з </a:t>
            </a:r>
            <a:r>
              <a:rPr lang="ru-RU" sz="2500" dirty="0" err="1" smtClean="0">
                <a:latin typeface="Georgia" panose="02040502050405020303" pitchFamily="18" charset="0"/>
              </a:rPr>
              <a:t>історією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лікарської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етики</a:t>
            </a:r>
            <a:r>
              <a:rPr lang="ru-RU" sz="2500" dirty="0" smtClean="0">
                <a:latin typeface="Georgia" panose="02040502050405020303" pitchFamily="18" charset="0"/>
              </a:rPr>
              <a:t> в </a:t>
            </a:r>
            <a:r>
              <a:rPr lang="ru-RU" sz="2500" dirty="0" err="1" smtClean="0">
                <a:latin typeface="Georgia" panose="02040502050405020303" pitchFamily="18" charset="0"/>
              </a:rPr>
              <a:t>різних</a:t>
            </a:r>
            <a:r>
              <a:rPr lang="ru-RU" sz="2500" dirty="0" smtClean="0">
                <a:latin typeface="Georgia" panose="02040502050405020303" pitchFamily="18" charset="0"/>
              </a:rPr>
              <a:t> державах </a:t>
            </a:r>
            <a:r>
              <a:rPr lang="ru-RU" sz="2500" dirty="0" err="1" smtClean="0">
                <a:latin typeface="Georgia" panose="02040502050405020303" pitchFamily="18" charset="0"/>
              </a:rPr>
              <a:t>світу</a:t>
            </a:r>
            <a:r>
              <a:rPr lang="ru-RU" sz="2500" dirty="0" smtClean="0">
                <a:latin typeface="Georgia" panose="02040502050405020303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500" dirty="0" err="1" smtClean="0">
                <a:latin typeface="Georgia" panose="02040502050405020303" pitchFamily="18" charset="0"/>
              </a:rPr>
              <a:t>Показати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досягнення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видатних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цивілізацій</a:t>
            </a:r>
            <a:r>
              <a:rPr lang="ru-RU" sz="2500" dirty="0" smtClean="0">
                <a:latin typeface="Georgia" panose="02040502050405020303" pitchFamily="18" charset="0"/>
              </a:rPr>
              <a:t> і </a:t>
            </a:r>
            <a:r>
              <a:rPr lang="ru-RU" sz="2500" dirty="0" err="1" smtClean="0">
                <a:latin typeface="Georgia" panose="02040502050405020303" pitchFamily="18" charset="0"/>
              </a:rPr>
              <a:t>кожної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епохи</a:t>
            </a:r>
            <a:r>
              <a:rPr lang="ru-RU" sz="2500" dirty="0" smtClean="0">
                <a:latin typeface="Georgia" panose="02040502050405020303" pitchFamily="18" charset="0"/>
              </a:rPr>
              <a:t> в </a:t>
            </a:r>
            <a:r>
              <a:rPr lang="ru-RU" sz="2500" dirty="0" err="1" smtClean="0">
                <a:latin typeface="Georgia" panose="02040502050405020303" pitchFamily="18" charset="0"/>
              </a:rPr>
              <a:t>області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медицини</a:t>
            </a:r>
            <a:r>
              <a:rPr lang="ru-RU" sz="2500" dirty="0" smtClean="0">
                <a:latin typeface="Georgia" panose="02040502050405020303" pitchFamily="18" charset="0"/>
              </a:rPr>
              <a:t> і </a:t>
            </a:r>
            <a:r>
              <a:rPr lang="ru-RU" sz="2500" dirty="0" err="1" smtClean="0">
                <a:latin typeface="Georgia" panose="02040502050405020303" pitchFamily="18" charset="0"/>
              </a:rPr>
              <a:t>фармації</a:t>
            </a:r>
            <a:r>
              <a:rPr lang="ru-RU" sz="2500" dirty="0" smtClean="0">
                <a:latin typeface="Georgia" panose="02040502050405020303" pitchFamily="18" charset="0"/>
              </a:rPr>
              <a:t> в </a:t>
            </a:r>
            <a:r>
              <a:rPr lang="ru-RU" sz="2500" dirty="0" err="1" smtClean="0">
                <a:latin typeface="Georgia" panose="02040502050405020303" pitchFamily="18" charset="0"/>
              </a:rPr>
              <a:t>контексті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поступального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розвитку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людства</a:t>
            </a:r>
            <a:r>
              <a:rPr lang="ru-RU" sz="2500" dirty="0" smtClean="0">
                <a:latin typeface="Georgia" panose="02040502050405020303" pitchFamily="18" charset="0"/>
              </a:rPr>
              <a:t>.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500" dirty="0" err="1" smtClean="0">
                <a:latin typeface="Georgia" panose="02040502050405020303" pitchFamily="18" charset="0"/>
              </a:rPr>
              <a:t>Розкрити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взаємодію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національних</a:t>
            </a:r>
            <a:r>
              <a:rPr lang="ru-RU" sz="2500" dirty="0" smtClean="0">
                <a:latin typeface="Georgia" panose="02040502050405020303" pitchFamily="18" charset="0"/>
              </a:rPr>
              <a:t> і </a:t>
            </a:r>
            <a:r>
              <a:rPr lang="ru-RU" sz="2500" dirty="0" err="1" smtClean="0">
                <a:latin typeface="Georgia" panose="02040502050405020303" pitchFamily="18" charset="0"/>
              </a:rPr>
              <a:t>інтернаціональних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факторів</a:t>
            </a:r>
            <a:r>
              <a:rPr lang="ru-RU" sz="2500" dirty="0" smtClean="0">
                <a:latin typeface="Georgia" panose="02040502050405020303" pitchFamily="18" charset="0"/>
              </a:rPr>
              <a:t> у </a:t>
            </a:r>
            <a:r>
              <a:rPr lang="ru-RU" sz="2500" dirty="0" err="1" smtClean="0">
                <a:latin typeface="Georgia" panose="02040502050405020303" pitchFamily="18" charset="0"/>
              </a:rPr>
              <a:t>формуванні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медичної</a:t>
            </a:r>
            <a:r>
              <a:rPr lang="ru-RU" sz="2500" dirty="0" smtClean="0">
                <a:latin typeface="Georgia" panose="02040502050405020303" pitchFamily="18" charset="0"/>
              </a:rPr>
              <a:t> науки і </a:t>
            </a:r>
            <a:r>
              <a:rPr lang="ru-RU" sz="2500" dirty="0" err="1" smtClean="0">
                <a:latin typeface="Georgia" panose="02040502050405020303" pitchFamily="18" charset="0"/>
              </a:rPr>
              <a:t>фармації</a:t>
            </a:r>
            <a:r>
              <a:rPr lang="ru-RU" sz="2500" dirty="0" smtClean="0">
                <a:latin typeface="Georgia" panose="02040502050405020303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500" dirty="0" err="1" smtClean="0">
                <a:latin typeface="Georgia" panose="02040502050405020303" pitchFamily="18" charset="0"/>
              </a:rPr>
              <a:t>Ознайомити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студентів</a:t>
            </a:r>
            <a:r>
              <a:rPr lang="ru-RU" sz="2500" dirty="0" smtClean="0">
                <a:latin typeface="Georgia" panose="02040502050405020303" pitchFamily="18" charset="0"/>
              </a:rPr>
              <a:t> з </a:t>
            </a:r>
            <a:r>
              <a:rPr lang="ru-RU" sz="2500" dirty="0" err="1" smtClean="0">
                <a:latin typeface="Georgia" panose="02040502050405020303" pitchFamily="18" charset="0"/>
              </a:rPr>
              <a:t>життям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видатних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учених</a:t>
            </a:r>
            <a:r>
              <a:rPr lang="ru-RU" sz="2500" dirty="0" smtClean="0">
                <a:latin typeface="Georgia" panose="02040502050405020303" pitchFamily="18" charset="0"/>
              </a:rPr>
              <a:t>, </a:t>
            </a:r>
            <a:r>
              <a:rPr lang="ru-RU" sz="2500" dirty="0" err="1" smtClean="0">
                <a:latin typeface="Georgia" panose="02040502050405020303" pitchFamily="18" charset="0"/>
              </a:rPr>
              <a:t>лікарів</a:t>
            </a:r>
            <a:r>
              <a:rPr lang="ru-RU" sz="2500" dirty="0" smtClean="0">
                <a:latin typeface="Georgia" panose="02040502050405020303" pitchFamily="18" charset="0"/>
              </a:rPr>
              <a:t>, </a:t>
            </a:r>
            <a:r>
              <a:rPr lang="ru-RU" sz="2500" dirty="0" err="1" smtClean="0">
                <a:latin typeface="Georgia" panose="02040502050405020303" pitchFamily="18" charset="0"/>
              </a:rPr>
              <a:t>які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визначили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долі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медичної</a:t>
            </a:r>
            <a:r>
              <a:rPr lang="ru-RU" sz="2500" dirty="0" smtClean="0">
                <a:latin typeface="Georgia" panose="02040502050405020303" pitchFamily="18" charset="0"/>
              </a:rPr>
              <a:t> науки і </a:t>
            </a:r>
            <a:r>
              <a:rPr lang="ru-RU" sz="2500" dirty="0" err="1" smtClean="0">
                <a:latin typeface="Georgia" panose="02040502050405020303" pitchFamily="18" charset="0"/>
              </a:rPr>
              <a:t>охорони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здоров’я</a:t>
            </a:r>
            <a:r>
              <a:rPr lang="ru-RU" sz="2500" dirty="0" smtClean="0">
                <a:latin typeface="Georgia" panose="02040502050405020303" pitchFamily="18" charset="0"/>
              </a:rPr>
              <a:t> з метою </a:t>
            </a:r>
            <a:r>
              <a:rPr lang="ru-RU" sz="2500" dirty="0" err="1" smtClean="0">
                <a:latin typeface="Georgia" panose="02040502050405020303" pitchFamily="18" charset="0"/>
              </a:rPr>
              <a:t>розширення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загального</a:t>
            </a:r>
            <a:r>
              <a:rPr lang="ru-RU" sz="2500" dirty="0" smtClean="0">
                <a:latin typeface="Georgia" panose="02040502050405020303" pitchFamily="18" charset="0"/>
              </a:rPr>
              <a:t> і </a:t>
            </a:r>
            <a:r>
              <a:rPr lang="ru-RU" sz="2500" dirty="0" err="1" smtClean="0">
                <a:latin typeface="Georgia" panose="02040502050405020303" pitchFamily="18" charset="0"/>
              </a:rPr>
              <a:t>наукового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світогляду</a:t>
            </a:r>
            <a:r>
              <a:rPr lang="ru-RU" sz="2500" dirty="0" smtClean="0">
                <a:latin typeface="Georgia" panose="02040502050405020303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00891" y="0"/>
            <a:ext cx="7886700" cy="997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 err="1" smtClean="0">
                <a:ln w="13462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Завдання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1063399" y="1094275"/>
            <a:ext cx="4109493" cy="6643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Практичні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3695156" y="1629683"/>
            <a:ext cx="5448844" cy="488868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Сформувати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у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студентів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вміння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об’єктивно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аналізувати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історичні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явища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,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оцінювати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досягнення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і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перспективи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розвитку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медицини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і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охорони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здоров’я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Прищепити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студентам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етичні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принципи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морального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обличчя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фармацевта на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прикладі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видатних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діячів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медицини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Сформувати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навички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опрацювання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наукової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літератури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і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офіційних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статистичних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оглядів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.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Розширити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загальний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науковий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і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культурний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кругозір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6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студентів</a:t>
            </a:r>
            <a:r>
              <a:rPr lang="ru-RU" sz="2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.</a:t>
            </a:r>
          </a:p>
          <a:p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5" name="Ромб 4"/>
          <p:cNvSpPr/>
          <p:nvPr/>
        </p:nvSpPr>
        <p:spPr>
          <a:xfrm>
            <a:off x="3329397" y="1629683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омб 5"/>
          <p:cNvSpPr/>
          <p:nvPr/>
        </p:nvSpPr>
        <p:spPr>
          <a:xfrm>
            <a:off x="3329397" y="3183849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3329397" y="4455793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3329397" y="5483225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31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9015" y="248194"/>
            <a:ext cx="7886700" cy="77070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Зміст</a:t>
            </a:r>
            <a:r>
              <a:rPr lang="ru-RU" sz="5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55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дисципліни</a:t>
            </a:r>
            <a:endParaRPr lang="ru-RU" sz="5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69817" y="1142921"/>
            <a:ext cx="6792686" cy="56298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uk-UA" sz="2100" dirty="0" err="1" smtClean="0">
                <a:latin typeface="Georgia" panose="02040502050405020303" pitchFamily="18" charset="0"/>
              </a:rPr>
              <a:t>Цілительство</a:t>
            </a:r>
            <a:r>
              <a:rPr lang="uk-UA" sz="2100" dirty="0" smtClean="0">
                <a:latin typeface="Georgia" panose="02040502050405020303" pitchFamily="18" charset="0"/>
              </a:rPr>
              <a:t> в епоху первісного суспільства.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Медицина і фармація в рабовласницькому суспільстві.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Медицина і фармація раннього і пізнього середньовіччя.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Медицина і фармація у Західній Європі періоду середньовіччя.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Виникнення лікування і лікознавства Стародавньої Русі. Медицина і фармація Київської Русі.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Історія становлення і розвитку української фармації 16-18 століть. Регіональна фармація.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Українська фармація 20 століття.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sz="2100" dirty="0" smtClean="0">
                <a:latin typeface="Georgia" panose="02040502050405020303" pitchFamily="18" charset="0"/>
              </a:rPr>
              <a:t>Розвиток національної фармації та її перспективи.</a:t>
            </a:r>
          </a:p>
          <a:p>
            <a:pPr marL="514350" indent="-514350" algn="just">
              <a:buAutoNum type="arabicPeriod"/>
            </a:pP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32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818561" y="186388"/>
            <a:ext cx="7077243" cy="82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Цілительство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в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епоху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первісного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суспільства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2053" y="1420594"/>
            <a:ext cx="3002928" cy="17207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Cambria" panose="02040503050406030204" pitchFamily="18" charset="0"/>
              </a:rPr>
              <a:t>Становлення первісного суспільства епоха </a:t>
            </a:r>
            <a:r>
              <a:rPr lang="uk-UA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праобщини</a:t>
            </a:r>
            <a:r>
              <a:rPr lang="uk-UA" dirty="0" smtClean="0">
                <a:solidFill>
                  <a:schemeClr val="bg1"/>
                </a:solidFill>
                <a:latin typeface="Cambria" panose="02040503050406030204" pitchFamily="18" charset="0"/>
              </a:rPr>
              <a:t>, або первісного людського стада (понад 2 млн. років тому – 40 тис. років тому)</a:t>
            </a:r>
            <a:r>
              <a:rPr lang="uk-UA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</a:rPr>
              <a:t> 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2053" y="3279467"/>
            <a:ext cx="3002928" cy="140126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Cambria" panose="02040503050406030204" pitchFamily="18" charset="0"/>
              </a:rPr>
              <a:t>Зрілість первісного суспільства епоха первісної общини (40 тис. років тому – 10-е тисячоліття до н.е.)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2053" y="4947064"/>
            <a:ext cx="3002928" cy="14891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Cambria" panose="02040503050406030204" pitchFamily="18" charset="0"/>
              </a:rPr>
              <a:t>Розпад первісного суспільства епоха </a:t>
            </a:r>
            <a:r>
              <a:rPr lang="uk-UA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класоутворення</a:t>
            </a:r>
            <a:r>
              <a:rPr lang="uk-UA" dirty="0" smtClean="0">
                <a:solidFill>
                  <a:schemeClr val="bg1"/>
                </a:solidFill>
                <a:latin typeface="Cambria" panose="02040503050406030204" pitchFamily="18" charset="0"/>
              </a:rPr>
              <a:t> (10 – 5-е тисячоліття до н.е.)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7048" y="1581802"/>
            <a:ext cx="4872447" cy="13983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>
                <a:solidFill>
                  <a:schemeClr val="tx1"/>
                </a:solidFill>
                <a:latin typeface="Cambria" panose="02040503050406030204" pitchFamily="18" charset="0"/>
              </a:rPr>
              <a:t>в</a:t>
            </a:r>
            <a:r>
              <a:rPr lang="uk-UA" dirty="0" smtClean="0">
                <a:solidFill>
                  <a:schemeClr val="tx1"/>
                </a:solidFill>
                <a:latin typeface="Cambria" panose="02040503050406030204" pitchFamily="18" charset="0"/>
              </a:rPr>
              <a:t>ідбувалося первинне накопичення і узагальнення емпіричних знань про прийоми лікування і природні  лікувальні засоби (рослинного, тваринного і мінерального походження).</a:t>
            </a:r>
            <a:endParaRPr lang="ru-RU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7048" y="3201800"/>
            <a:ext cx="4872447" cy="15236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  <a:latin typeface="Cambria" panose="02040503050406030204" pitchFamily="18" charset="0"/>
              </a:rPr>
              <a:t>цілеспрямоване застосування емпіричного досвіду лікування умовно поділяється на 2 періоди: період материнського родового ладу (матріархат) і період батьківського родового ладу (патріархат).</a:t>
            </a:r>
            <a:endParaRPr lang="ru-RU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67049" y="4947064"/>
            <a:ext cx="4872447" cy="13588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  <a:latin typeface="Cambria" panose="02040503050406030204" pitchFamily="18" charset="0"/>
              </a:rPr>
              <a:t>становлення культової практики лікування, накопичення і узагальнення емпіричних знань лікування, колективного досвіду общини і індивідуальної діяльності </a:t>
            </a:r>
            <a:r>
              <a:rPr lang="uk-UA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лікознавців</a:t>
            </a:r>
            <a:r>
              <a:rPr lang="uk-UA" dirty="0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96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884" y="1914584"/>
            <a:ext cx="3746647" cy="1764409"/>
          </a:xfrm>
          <a:prstGeom prst="rect">
            <a:avLst/>
          </a:prstGeom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496665" y="272686"/>
            <a:ext cx="8085910" cy="1028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Джерела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знань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про медицину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первісного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суспільства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03840" y="1388644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u="sng" dirty="0" smtClean="0">
                <a:latin typeface="Cambria" panose="02040503050406030204" pitchFamily="18" charset="0"/>
              </a:rPr>
              <a:t>Палеоботаніка</a:t>
            </a:r>
          </a:p>
          <a:p>
            <a:pPr algn="ctr"/>
            <a:endParaRPr lang="uk-UA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210696" y="4288729"/>
            <a:ext cx="3746647" cy="16519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u="sng" dirty="0" smtClean="0">
                <a:latin typeface="Cambria" panose="02040503050406030204" pitchFamily="18" charset="0"/>
              </a:rPr>
              <a:t>Палеопатологія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>
                <a:latin typeface="Cambria" panose="02040503050406030204" pitchFamily="18" charset="0"/>
              </a:rPr>
              <a:t>Вивчає патологічні зміни тканих первісної людини, останків його скелета.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303171" y="1522739"/>
            <a:ext cx="4328924" cy="26401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u="sng" dirty="0" err="1" smtClean="0">
                <a:latin typeface="Cambria" panose="02040503050406030204" pitchFamily="18" charset="0"/>
              </a:rPr>
              <a:t>Археологія</a:t>
            </a:r>
            <a:endParaRPr lang="ru-RU" u="sng" dirty="0" smtClean="0">
              <a:latin typeface="Cambria" panose="020405030504060302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 err="1" smtClean="0">
                <a:latin typeface="Cambria" panose="02040503050406030204" pitchFamily="18" charset="0"/>
              </a:rPr>
              <a:t>Основними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речовими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джерелами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первісної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історії</a:t>
            </a:r>
            <a:r>
              <a:rPr lang="ru-RU" sz="2400" dirty="0" smtClean="0">
                <a:latin typeface="Cambria" panose="02040503050406030204" pitchFamily="18" charset="0"/>
              </a:rPr>
              <a:t> є: </a:t>
            </a:r>
            <a:r>
              <a:rPr lang="ru-RU" sz="2400" dirty="0" err="1" smtClean="0">
                <a:latin typeface="Cambria" panose="02040503050406030204" pitchFamily="18" charset="0"/>
              </a:rPr>
              <a:t>знаряддя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праці</a:t>
            </a:r>
            <a:r>
              <a:rPr lang="ru-RU" sz="2400" dirty="0" smtClean="0">
                <a:latin typeface="Cambria" panose="02040503050406030204" pitchFamily="18" charset="0"/>
              </a:rPr>
              <a:t>, </a:t>
            </a:r>
            <a:r>
              <a:rPr lang="ru-RU" sz="2400" dirty="0" err="1" smtClean="0">
                <a:latin typeface="Cambria" panose="02040503050406030204" pitchFamily="18" charset="0"/>
              </a:rPr>
              <a:t>залишки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первісних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споруд</a:t>
            </a:r>
            <a:r>
              <a:rPr lang="ru-RU" sz="2400" dirty="0" smtClean="0">
                <a:latin typeface="Cambria" panose="02040503050406030204" pitchFamily="18" charset="0"/>
              </a:rPr>
              <a:t>, святилища, </a:t>
            </a:r>
            <a:r>
              <a:rPr lang="ru-RU" sz="2400" dirty="0" err="1" smtClean="0">
                <a:latin typeface="Cambria" panose="02040503050406030204" pitchFamily="18" charset="0"/>
              </a:rPr>
              <a:t>поховання</a:t>
            </a:r>
            <a:r>
              <a:rPr lang="ru-RU" sz="2400" dirty="0" smtClean="0">
                <a:latin typeface="Cambria" panose="02040503050406030204" pitchFamily="18" charset="0"/>
              </a:rPr>
              <a:t> і останки </a:t>
            </a:r>
            <a:r>
              <a:rPr lang="ru-RU" sz="2400" dirty="0" err="1" smtClean="0">
                <a:latin typeface="Cambria" panose="02040503050406030204" pitchFamily="18" charset="0"/>
              </a:rPr>
              <a:t>людини</a:t>
            </a:r>
            <a:r>
              <a:rPr lang="ru-RU" sz="2400" dirty="0" smtClean="0">
                <a:latin typeface="Cambria" panose="02040503050406030204" pitchFamily="18" charset="0"/>
              </a:rPr>
              <a:t>, </a:t>
            </a:r>
            <a:r>
              <a:rPr lang="ru-RU" sz="2400" dirty="0" err="1" smtClean="0">
                <a:latin typeface="Cambria" panose="02040503050406030204" pitchFamily="18" charset="0"/>
              </a:rPr>
              <a:t>предмети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первісної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культури</a:t>
            </a:r>
            <a:r>
              <a:rPr lang="ru-RU" sz="2400" dirty="0" smtClean="0">
                <a:latin typeface="Cambria" panose="020405030504060302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>
              <a:latin typeface="Cambria" panose="020405030504060302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23016" y="3879668"/>
            <a:ext cx="2049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u="sng" dirty="0">
                <a:latin typeface="Cambria" panose="02040503050406030204" pitchFamily="18" charset="0"/>
              </a:rPr>
              <a:t>Етнографія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340" y="4398584"/>
            <a:ext cx="2735876" cy="229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7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52897" y="303603"/>
            <a:ext cx="7692390" cy="108979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Чинники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які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сприяли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розвитку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в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епоху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патріархату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203416" y="1580600"/>
            <a:ext cx="4544785" cy="12223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Georgia" panose="02040502050405020303" pitchFamily="18" charset="0"/>
              </a:rPr>
              <a:t>Основні чинники розвитку медицини в цей період:</a:t>
            </a:r>
            <a:endParaRPr lang="ru-RU" sz="24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ambria" panose="02040503050406030204" pitchFamily="18" charset="0"/>
              </a:rPr>
              <a:t>1. переходом </a:t>
            </a:r>
            <a:r>
              <a:rPr lang="ru-RU" sz="2400" dirty="0" err="1" smtClean="0">
                <a:latin typeface="Cambria" panose="02040503050406030204" pitchFamily="18" charset="0"/>
              </a:rPr>
              <a:t>людини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від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мисливсього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господарства</a:t>
            </a:r>
            <a:r>
              <a:rPr lang="ru-RU" sz="2400" dirty="0" smtClean="0">
                <a:latin typeface="Cambria" panose="02040503050406030204" pitchFamily="18" charset="0"/>
              </a:rPr>
              <a:t> до </a:t>
            </a:r>
            <a:r>
              <a:rPr lang="ru-RU" sz="2400" dirty="0" err="1" smtClean="0">
                <a:latin typeface="Cambria" panose="02040503050406030204" pitchFamily="18" charset="0"/>
              </a:rPr>
              <a:t>скотарства</a:t>
            </a:r>
            <a:r>
              <a:rPr lang="ru-RU" sz="2400" dirty="0" smtClean="0">
                <a:latin typeface="Cambria" panose="02040503050406030204" pitchFamily="18" charset="0"/>
              </a:rPr>
              <a:t>.</a:t>
            </a:r>
            <a:endParaRPr lang="ru-RU" sz="2400" dirty="0">
              <a:latin typeface="Cambria" panose="02040503050406030204" pitchFamily="18" charset="0"/>
            </a:endParaRPr>
          </a:p>
          <a:p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66509" y="3932915"/>
            <a:ext cx="38774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" panose="02040503050406030204" pitchFamily="18" charset="0"/>
              </a:rPr>
              <a:t>2. </a:t>
            </a:r>
            <a:r>
              <a:rPr lang="ru-RU" sz="2400" dirty="0" err="1" smtClean="0">
                <a:latin typeface="Cambria" panose="02040503050406030204" pitchFamily="18" charset="0"/>
              </a:rPr>
              <a:t>Виникнення</a:t>
            </a:r>
            <a:r>
              <a:rPr lang="ru-RU" sz="2400" dirty="0" smtClean="0">
                <a:latin typeface="Cambria" panose="02040503050406030204" pitchFamily="18" charset="0"/>
              </a:rPr>
              <a:t> гончарной</a:t>
            </a:r>
            <a:r>
              <a:rPr lang="uk-UA" sz="2400" dirty="0" smtClean="0">
                <a:latin typeface="Cambria" panose="02040503050406030204" pitchFamily="18" charset="0"/>
              </a:rPr>
              <a:t> справи і поява глиняного посуду дали можливість варити їжу і лікувальне зілля. </a:t>
            </a:r>
            <a:endParaRPr lang="ru-RU" sz="2400" dirty="0"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23" y="1393350"/>
            <a:ext cx="3030583" cy="21259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0" y="3441900"/>
            <a:ext cx="3195093" cy="27217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85" y="4802773"/>
            <a:ext cx="2801926" cy="1905721"/>
          </a:xfrm>
          <a:prstGeom prst="rect">
            <a:avLst/>
          </a:prstGeom>
        </p:spPr>
      </p:pic>
      <p:sp>
        <p:nvSpPr>
          <p:cNvPr id="13" name="Ромб 12"/>
          <p:cNvSpPr/>
          <p:nvPr/>
        </p:nvSpPr>
        <p:spPr>
          <a:xfrm>
            <a:off x="852897" y="2397979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4837069" y="3988534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5" y="958162"/>
            <a:ext cx="3196152" cy="208072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47565" y="2895217"/>
            <a:ext cx="5987666" cy="19861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 smtClean="0">
                <a:latin typeface="Cambria" panose="02040503050406030204" pitchFamily="18" charset="0"/>
              </a:rPr>
              <a:t>3. </a:t>
            </a:r>
            <a:r>
              <a:rPr lang="ru-RU" sz="2400" dirty="0" err="1" smtClean="0">
                <a:latin typeface="Cambria" panose="02040503050406030204" pitchFamily="18" charset="0"/>
              </a:rPr>
              <a:t>Використання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самородних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металів</a:t>
            </a:r>
            <a:r>
              <a:rPr lang="ru-RU" sz="2400" dirty="0" smtClean="0">
                <a:latin typeface="Cambria" panose="02040503050406030204" pitchFamily="18" charset="0"/>
              </a:rPr>
              <a:t>   (</a:t>
            </a:r>
            <a:r>
              <a:rPr lang="ru-RU" sz="2400" dirty="0" err="1" smtClean="0">
                <a:latin typeface="Cambria" panose="02040503050406030204" pitchFamily="18" charset="0"/>
              </a:rPr>
              <a:t>мідь</a:t>
            </a:r>
            <a:r>
              <a:rPr lang="ru-RU" sz="2400" dirty="0" smtClean="0">
                <a:latin typeface="Cambria" panose="02040503050406030204" pitchFamily="18" charset="0"/>
              </a:rPr>
              <a:t>, олово, </a:t>
            </a:r>
            <a:r>
              <a:rPr lang="ru-RU" sz="2400" dirty="0" err="1" smtClean="0">
                <a:latin typeface="Cambria" panose="02040503050406030204" pitchFamily="18" charset="0"/>
              </a:rPr>
              <a:t>свинець</a:t>
            </a:r>
            <a:r>
              <a:rPr lang="ru-RU" sz="2400" dirty="0" smtClean="0">
                <a:latin typeface="Cambria" panose="02040503050406030204" pitchFamily="18" charset="0"/>
              </a:rPr>
              <a:t>, </a:t>
            </a:r>
            <a:r>
              <a:rPr lang="ru-RU" sz="2400" dirty="0" err="1" smtClean="0">
                <a:latin typeface="Cambria" panose="02040503050406030204" pitchFamily="18" charset="0"/>
              </a:rPr>
              <a:t>срібло</a:t>
            </a:r>
            <a:r>
              <a:rPr lang="ru-RU" sz="2400" dirty="0" smtClean="0">
                <a:latin typeface="Cambria" panose="02040503050406030204" pitchFamily="18" charset="0"/>
              </a:rPr>
              <a:t>, золото) і плавка </a:t>
            </a:r>
            <a:r>
              <a:rPr lang="ru-RU" sz="2400" dirty="0" err="1" smtClean="0">
                <a:latin typeface="Cambria" panose="02040503050406030204" pitchFamily="18" charset="0"/>
              </a:rPr>
              <a:t>їх</a:t>
            </a:r>
            <a:r>
              <a:rPr lang="ru-RU" sz="2400" dirty="0" smtClean="0">
                <a:latin typeface="Cambria" panose="02040503050406030204" pitchFamily="18" charset="0"/>
              </a:rPr>
              <a:t> у </a:t>
            </a:r>
            <a:r>
              <a:rPr lang="ru-RU" sz="2400" dirty="0" err="1" smtClean="0">
                <a:latin typeface="Cambria" panose="02040503050406030204" pitchFamily="18" charset="0"/>
              </a:rPr>
              <a:t>тиглі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сапричинили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появу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бронзи</a:t>
            </a:r>
            <a:r>
              <a:rPr lang="ru-RU" sz="2400" dirty="0" smtClean="0">
                <a:latin typeface="Cambria" panose="02040503050406030204" pitchFamily="18" charset="0"/>
              </a:rPr>
              <a:t>, з </a:t>
            </a:r>
            <a:r>
              <a:rPr lang="ru-RU" sz="2400" dirty="0" err="1" smtClean="0">
                <a:latin typeface="Cambria" panose="02040503050406030204" pitchFamily="18" charset="0"/>
              </a:rPr>
              <a:t>якої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починають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робити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знаряддя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праці</a:t>
            </a:r>
            <a:r>
              <a:rPr lang="ru-RU" sz="2400" dirty="0" smtClean="0">
                <a:latin typeface="Cambria" panose="02040503050406030204" pitchFamily="18" charset="0"/>
              </a:rPr>
              <a:t>, у </a:t>
            </a:r>
            <a:r>
              <a:rPr lang="ru-RU" sz="2400" dirty="0" err="1" smtClean="0">
                <a:latin typeface="Cambria" panose="02040503050406030204" pitchFamily="18" charset="0"/>
              </a:rPr>
              <a:t>т.ч</a:t>
            </a:r>
            <a:r>
              <a:rPr lang="ru-RU" sz="2400" dirty="0" smtClean="0">
                <a:latin typeface="Cambria" panose="02040503050406030204" pitchFamily="18" charset="0"/>
              </a:rPr>
              <a:t>. </a:t>
            </a:r>
            <a:r>
              <a:rPr lang="ru-RU" sz="2400" dirty="0" err="1" smtClean="0">
                <a:latin typeface="Cambria" panose="02040503050406030204" pitchFamily="18" charset="0"/>
              </a:rPr>
              <a:t>хірургічні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 smtClean="0">
                <a:latin typeface="Cambria" panose="02040503050406030204" pitchFamily="18" charset="0"/>
              </a:rPr>
              <a:t>інструменти</a:t>
            </a:r>
            <a:r>
              <a:rPr lang="ru-RU" sz="2400" dirty="0" smtClean="0">
                <a:latin typeface="Cambria" panose="02040503050406030204" pitchFamily="18" charset="0"/>
              </a:rPr>
              <a:t>.</a:t>
            </a:r>
            <a:endParaRPr lang="ru-RU" sz="2400" dirty="0"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445" y="235714"/>
            <a:ext cx="2866290" cy="20324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858" y="4881405"/>
            <a:ext cx="2886580" cy="1802027"/>
          </a:xfrm>
          <a:prstGeom prst="rect">
            <a:avLst/>
          </a:prstGeom>
        </p:spPr>
      </p:pic>
      <p:sp>
        <p:nvSpPr>
          <p:cNvPr id="9" name="Ромб 8"/>
          <p:cNvSpPr/>
          <p:nvPr/>
        </p:nvSpPr>
        <p:spPr>
          <a:xfrm>
            <a:off x="296035" y="3169537"/>
            <a:ext cx="429440" cy="404948"/>
          </a:xfrm>
          <a:prstGeom prst="diamond">
            <a:avLst/>
          </a:prstGeom>
          <a:solidFill>
            <a:srgbClr val="F55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</TotalTime>
  <Words>1599</Words>
  <Application>Microsoft Office PowerPoint</Application>
  <PresentationFormat>Экран (4:3)</PresentationFormat>
  <Paragraphs>95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Georgia</vt:lpstr>
      <vt:lpstr>Roboto</vt:lpstr>
      <vt:lpstr>Office Theme</vt:lpstr>
      <vt:lpstr>Історія медицини  та фармації</vt:lpstr>
      <vt:lpstr>Мета курсу: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Чинники які сприяли  розвитку в епоху патріархату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Пользователь Windows</cp:lastModifiedBy>
  <cp:revision>39</cp:revision>
  <dcterms:created xsi:type="dcterms:W3CDTF">2020-01-16T11:38:51Z</dcterms:created>
  <dcterms:modified xsi:type="dcterms:W3CDTF">2020-06-17T19:55:13Z</dcterms:modified>
</cp:coreProperties>
</file>